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16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109F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21" autoAdjust="0"/>
    <p:restoredTop sz="94660"/>
  </p:normalViewPr>
  <p:slideViewPr>
    <p:cSldViewPr snapToGrid="0">
      <p:cViewPr varScale="1">
        <p:scale>
          <a:sx n="79" d="100"/>
          <a:sy n="79" d="100"/>
        </p:scale>
        <p:origin x="3216" y="9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87C69052-F5C1-43FB-9215-5D335BD7DACD}" type="datetime1">
              <a:rPr lang="ko-KR" altLang="en-US"/>
              <a:pPr lvl="0">
                <a:defRPr/>
              </a:pPr>
              <a:t>2024-01-12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512A71CC-B30B-4B3E-897E-17C2BB8243EA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05150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243138" y="1243013"/>
            <a:ext cx="2320925" cy="33543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F74EA1EC-BD61-4D21-B268-DE686546B105}" type="slidenum">
              <a:rPr lang="en-US" altLang="en-US"/>
              <a:pPr lvl="0"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3646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243138" y="1243013"/>
            <a:ext cx="2320925" cy="33543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F74EA1EC-BD61-4D21-B268-DE686546B105}" type="slidenum">
              <a:rPr lang="en-US" altLang="en-US"/>
              <a:pPr lvl="0"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763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5"/>
          </a:xfrm>
        </p:spPr>
        <p:txBody>
          <a:bodyPr anchor="b"/>
          <a:lstStyle>
            <a:lvl1pPr algn="ctr">
              <a:defRPr sz="6000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857250" y="5202943"/>
            <a:ext cx="5143500" cy="239165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>
              <a:defRPr/>
            </a:pPr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8B5C882B-F04F-4CA4-BE10-2941C675643B}" type="datetime1">
              <a:rPr lang="ko-KR" altLang="en-US"/>
              <a:pPr lvl="0">
                <a:defRPr/>
              </a:pPr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D3ED7AE6-A492-4B80-874B-C620A87EAF6B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텍스트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8B5C882B-F04F-4CA4-BE10-2941C675643B}" type="datetime1">
              <a:rPr lang="ko-KR" altLang="en-US"/>
              <a:pPr lvl="0">
                <a:defRPr/>
              </a:pPr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D3ED7AE6-A492-4B80-874B-C620A87EAF6B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텍스트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07756" y="527402"/>
            <a:ext cx="1478756" cy="8394877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71487" y="527402"/>
            <a:ext cx="4350544" cy="8394877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8B5C882B-F04F-4CA4-BE10-2941C675643B}" type="datetime1">
              <a:rPr lang="ko-KR" altLang="en-US"/>
              <a:pPr lvl="0">
                <a:defRPr/>
              </a:pPr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D3ED7AE6-A492-4B80-874B-C620A87EAF6B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8B5C882B-F04F-4CA4-BE10-2941C675643B}" type="datetime1">
              <a:rPr lang="ko-KR" altLang="en-US"/>
              <a:pPr lvl="0">
                <a:defRPr/>
              </a:pPr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D3ED7AE6-A492-4B80-874B-C620A87EAF6B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915" y="2469621"/>
            <a:ext cx="5915025" cy="4120620"/>
          </a:xfrm>
        </p:spPr>
        <p:txBody>
          <a:bodyPr anchor="b"/>
          <a:lstStyle>
            <a:lvl1pPr>
              <a:defRPr sz="6000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7915" y="6629224"/>
            <a:ext cx="5915025" cy="216693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8B5C882B-F04F-4CA4-BE10-2941C675643B}" type="datetime1">
              <a:rPr lang="ko-KR" altLang="en-US"/>
              <a:pPr lvl="0">
                <a:defRPr/>
              </a:pPr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D3ED7AE6-A492-4B80-874B-C620A87EAF6B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콘텐츠 2개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71487" y="2637013"/>
            <a:ext cx="2914650" cy="6285266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71862" y="2637013"/>
            <a:ext cx="2914650" cy="6285266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8B5C882B-F04F-4CA4-BE10-2941C675643B}" type="datetime1">
              <a:rPr lang="ko-KR" altLang="en-US"/>
              <a:pPr lvl="0">
                <a:defRPr/>
              </a:pPr>
              <a:t>2024-01-12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D3ED7AE6-A492-4B80-874B-C620A87EAF6B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0" y="527402"/>
            <a:ext cx="5915025" cy="1914702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72380" y="2428346"/>
            <a:ext cx="2901255" cy="11900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2380" y="3618441"/>
            <a:ext cx="2901255" cy="5322182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71862" y="2428346"/>
            <a:ext cx="2915543" cy="11900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71862" y="3618441"/>
            <a:ext cx="2915543" cy="5322182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8B5C882B-F04F-4CA4-BE10-2941C675643B}" type="datetime1">
              <a:rPr lang="ko-KR" altLang="en-US"/>
              <a:pPr lvl="0">
                <a:defRPr/>
              </a:pPr>
              <a:t>2024-01-12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D3ED7AE6-A492-4B80-874B-C620A87EAF6B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8B5C882B-F04F-4CA4-BE10-2941C675643B}" type="datetime1">
              <a:rPr lang="ko-KR" altLang="en-US"/>
              <a:pPr lvl="0">
                <a:defRPr/>
              </a:pPr>
              <a:t>2024-01-12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D3ED7AE6-A492-4B80-874B-C620A87EAF6B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8B5C882B-F04F-4CA4-BE10-2941C675643B}" type="datetime1">
              <a:rPr lang="ko-KR" altLang="en-US"/>
              <a:pPr lvl="0">
                <a:defRPr/>
              </a:pPr>
              <a:t>2024-01-12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D3ED7AE6-A492-4B80-874B-C620A87EAF6B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콘텐츠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0" y="660400"/>
            <a:ext cx="2211883" cy="2311400"/>
          </a:xfrm>
        </p:spPr>
        <p:txBody>
          <a:bodyPr anchor="b"/>
          <a:lstStyle>
            <a:lvl1pPr>
              <a:defRPr sz="3200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15543" y="1426280"/>
            <a:ext cx="3471862" cy="7039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72380" y="2971800"/>
            <a:ext cx="2211883" cy="550562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8B5C882B-F04F-4CA4-BE10-2941C675643B}" type="datetime1">
              <a:rPr lang="ko-KR" altLang="en-US"/>
              <a:pPr lvl="0">
                <a:defRPr/>
              </a:pPr>
              <a:t>2024-01-12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D3ED7AE6-A492-4B80-874B-C620A87EAF6B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그림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0" y="660400"/>
            <a:ext cx="2211883" cy="2311400"/>
          </a:xfrm>
        </p:spPr>
        <p:txBody>
          <a:bodyPr anchor="b"/>
          <a:lstStyle>
            <a:lvl1pPr>
              <a:defRPr sz="3200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15543" y="1426280"/>
            <a:ext cx="3471862" cy="70396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72380" y="2971800"/>
            <a:ext cx="2211883" cy="550562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8B5C882B-F04F-4CA4-BE10-2941C675643B}" type="datetime1">
              <a:rPr lang="ko-KR" altLang="en-US"/>
              <a:pPr lvl="0">
                <a:defRPr/>
              </a:pPr>
              <a:t>2024-01-12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D3ED7AE6-A492-4B80-874B-C620A87EAF6B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Office 테마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71487" y="527402"/>
            <a:ext cx="5915025" cy="1914702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71487" y="2637013"/>
            <a:ext cx="5915025" cy="6285266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71487" y="9181394"/>
            <a:ext cx="1543050" cy="527402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8B5C882B-F04F-4CA4-BE10-2941C675643B}" type="datetime1">
              <a:rPr lang="ko-KR" altLang="en-US"/>
              <a:pPr lvl="0">
                <a:defRPr/>
              </a:pPr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271712" y="9181394"/>
            <a:ext cx="2314575" cy="527402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843462" y="9181394"/>
            <a:ext cx="1543050" cy="527402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D3ED7AE6-A492-4B80-874B-C620A87EAF6B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ransition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http://ndscc.or.kr)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19" r="800"/>
          <a:stretch/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graphicFrame>
        <p:nvGraphicFramePr>
          <p:cNvPr id="20" name="표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160440"/>
              </p:ext>
            </p:extLst>
          </p:nvPr>
        </p:nvGraphicFramePr>
        <p:xfrm>
          <a:off x="1621536" y="3314954"/>
          <a:ext cx="4890335" cy="3431786"/>
        </p:xfrm>
        <a:graphic>
          <a:graphicData uri="http://schemas.openxmlformats.org/drawingml/2006/table">
            <a:tbl>
              <a:tblPr/>
              <a:tblGrid>
                <a:gridCol w="4890335"/>
              </a:tblGrid>
              <a:tr h="769366">
                <a:tc>
                  <a:txBody>
                    <a:bodyPr/>
                    <a:lstStyle/>
                    <a:p>
                      <a:pPr marL="0" marR="0" indent="0" algn="just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1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차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FF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 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C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영아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FF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 </a:t>
                      </a:r>
                      <a:r>
                        <a:rPr lang="en-US" altLang="ko-KR" sz="1600" b="1" kern="0" spc="17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2</a:t>
                      </a:r>
                      <a:r>
                        <a:rPr lang="ko-KR" altLang="en-US" sz="1600" b="1" kern="0" spc="17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월</a:t>
                      </a:r>
                      <a:r>
                        <a:rPr lang="en-US" altLang="ko-KR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 15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일 </a:t>
                      </a:r>
                      <a:r>
                        <a:rPr lang="en-US" altLang="ko-KR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(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목</a:t>
                      </a:r>
                      <a:r>
                        <a:rPr lang="en-US" altLang="ko-KR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) 16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시</a:t>
                      </a:r>
                      <a:r>
                        <a:rPr lang="en-US" altLang="ko-KR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~17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시 </a:t>
                      </a:r>
                      <a:r>
                        <a:rPr lang="en-US" altLang="ko-KR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10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분</a:t>
                      </a:r>
                      <a:endParaRPr lang="en-US" altLang="ko-KR" sz="1600" b="1" kern="0" spc="170" baseline="0" dirty="0" smtClean="0">
                        <a:solidFill>
                          <a:srgbClr val="000000"/>
                        </a:solidFill>
                        <a:effectLst/>
                        <a:latin typeface="THE아이스커피" panose="02020603020101020101" pitchFamily="18" charset="-127"/>
                        <a:ea typeface="THE아이스커피" panose="02020603020101020101" pitchFamily="18" charset="-127"/>
                        <a:cs typeface="THE아이스커피" panose="02020603020101020101" pitchFamily="18" charset="-127"/>
                      </a:endParaRPr>
                    </a:p>
                    <a:p>
                      <a:pPr marL="0" marR="0" lvl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2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차 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C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유아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 </a:t>
                      </a:r>
                      <a:r>
                        <a:rPr lang="en-US" altLang="ko-KR" sz="1600" b="1" kern="0" spc="17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2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월 </a:t>
                      </a:r>
                      <a:r>
                        <a:rPr lang="en-US" altLang="ko-KR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22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일 </a:t>
                      </a:r>
                      <a:r>
                        <a:rPr lang="en-US" altLang="ko-KR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(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목</a:t>
                      </a:r>
                      <a:r>
                        <a:rPr lang="en-US" altLang="ko-KR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) </a:t>
                      </a:r>
                      <a:r>
                        <a:rPr lang="en-US" altLang="ko-KR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16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시</a:t>
                      </a:r>
                      <a:r>
                        <a:rPr lang="en-US" altLang="ko-KR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~17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시 </a:t>
                      </a:r>
                      <a:r>
                        <a:rPr lang="en-US" altLang="ko-KR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10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분</a:t>
                      </a:r>
                      <a:endParaRPr lang="en-US" altLang="ko-KR" sz="1600" b="1" kern="0" spc="170" baseline="0" dirty="0" smtClean="0">
                        <a:solidFill>
                          <a:srgbClr val="000000"/>
                        </a:solidFill>
                        <a:effectLst/>
                        <a:latin typeface="THE아이스커피" panose="02020603020101020101" pitchFamily="18" charset="-127"/>
                        <a:ea typeface="THE아이스커피" panose="02020603020101020101" pitchFamily="18" charset="-127"/>
                        <a:cs typeface="THE아이스커피" panose="02020603020101020101" pitchFamily="18" charset="-127"/>
                      </a:endParaRPr>
                    </a:p>
                    <a:p>
                      <a:pPr marL="0" marR="0" lvl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3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차 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C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영아</a:t>
                      </a:r>
                      <a:r>
                        <a:rPr lang="ko-KR" altLang="en-US" sz="1600" b="1" kern="0" spc="17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 </a:t>
                      </a:r>
                      <a:r>
                        <a:rPr lang="en-US" altLang="ko-KR" sz="1600" b="1" kern="0" spc="17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2</a:t>
                      </a:r>
                      <a:r>
                        <a:rPr lang="ko-KR" altLang="en-US" sz="1600" b="1" kern="0" spc="17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월 </a:t>
                      </a:r>
                      <a:r>
                        <a:rPr lang="en-US" altLang="ko-KR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29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일 </a:t>
                      </a:r>
                      <a:r>
                        <a:rPr lang="en-US" altLang="ko-KR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(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목</a:t>
                      </a:r>
                      <a:r>
                        <a:rPr lang="en-US" altLang="ko-KR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) </a:t>
                      </a:r>
                      <a:r>
                        <a:rPr lang="en-US" altLang="ko-KR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10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시</a:t>
                      </a:r>
                      <a:r>
                        <a:rPr lang="en-US" altLang="ko-KR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30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분</a:t>
                      </a:r>
                      <a:r>
                        <a:rPr lang="en-US" altLang="ko-KR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~11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시 </a:t>
                      </a:r>
                      <a:r>
                        <a:rPr lang="en-US" altLang="ko-KR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40</a:t>
                      </a:r>
                      <a:r>
                        <a:rPr lang="ko-KR" altLang="en-US" sz="1600" b="1" kern="0" spc="17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분</a:t>
                      </a:r>
                      <a:endParaRPr lang="en-US" altLang="ko-KR" sz="1600" b="1" kern="0" spc="170" baseline="0" dirty="0" smtClean="0">
                        <a:solidFill>
                          <a:srgbClr val="000000"/>
                        </a:solidFill>
                        <a:effectLst/>
                        <a:latin typeface="THE아이스커피" panose="02020603020101020101" pitchFamily="18" charset="-127"/>
                        <a:ea typeface="THE아이스커피" panose="02020603020101020101" pitchFamily="18" charset="-127"/>
                        <a:cs typeface="THE아이스커피" panose="02020603020101020101" pitchFamily="18" charset="-127"/>
                      </a:endParaRPr>
                    </a:p>
                  </a:txBody>
                  <a:tcPr marL="28103" marR="28103" marT="7770" marB="7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8368">
                <a:tc>
                  <a:txBody>
                    <a:bodyPr/>
                    <a:lstStyle/>
                    <a:p>
                      <a:pPr marL="0" marR="0" indent="0" algn="just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400" b="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1</a:t>
                      </a:r>
                      <a:r>
                        <a:rPr lang="ko-KR" altLang="en-US" sz="1400" b="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차</a:t>
                      </a:r>
                      <a:r>
                        <a:rPr lang="en-US" altLang="ko-KR" sz="1400" b="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,</a:t>
                      </a:r>
                      <a:r>
                        <a:rPr lang="en-US" altLang="ko-KR" sz="1400" b="0" kern="0" spc="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 </a:t>
                      </a:r>
                      <a:r>
                        <a:rPr lang="en-US" altLang="ko-KR" sz="1400" b="0" kern="0" spc="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3</a:t>
                      </a:r>
                      <a:r>
                        <a:rPr lang="ko-KR" altLang="en-US" sz="1400" b="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차 </a:t>
                      </a:r>
                      <a:r>
                        <a:rPr lang="en-US" altLang="ko-KR" sz="1400" b="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- </a:t>
                      </a:r>
                      <a:r>
                        <a:rPr lang="ko-KR" altLang="en-US" sz="1400" b="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관내 </a:t>
                      </a:r>
                      <a:r>
                        <a:rPr lang="ko-KR" altLang="en-US" sz="1400" b="0" kern="0" spc="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영</a:t>
                      </a:r>
                      <a:r>
                        <a:rPr lang="ko-KR" altLang="en-US" sz="1400" b="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아와 부모</a:t>
                      </a:r>
                      <a:r>
                        <a:rPr lang="en-US" altLang="ko-KR" sz="1400" b="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(</a:t>
                      </a:r>
                      <a:r>
                        <a:rPr lang="ko-KR" altLang="en-US" sz="1400" b="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양육자</a:t>
                      </a:r>
                      <a:r>
                        <a:rPr lang="en-US" altLang="ko-KR" sz="1400" b="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), 6</a:t>
                      </a:r>
                      <a:r>
                        <a:rPr lang="ko-KR" altLang="en-US" sz="1400" b="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가족 </a:t>
                      </a:r>
                      <a:r>
                        <a:rPr lang="en-US" altLang="ko-KR" sz="1400" b="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(</a:t>
                      </a:r>
                      <a:r>
                        <a:rPr lang="en-US" altLang="ko-KR" sz="1400" b="0" u="none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2021.1.1~2022.12.31</a:t>
                      </a:r>
                      <a:r>
                        <a:rPr lang="en-US" altLang="ko-KR" sz="1400" b="0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)</a:t>
                      </a:r>
                      <a:r>
                        <a:rPr lang="en-US" altLang="ko-KR" sz="1400" b="0" u="none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 </a:t>
                      </a:r>
                      <a:endParaRPr lang="en-US" altLang="ko-KR" sz="1400" b="0" u="none" kern="0" spc="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THE아이스커피" panose="02020603020101020101" pitchFamily="18" charset="-127"/>
                        <a:cs typeface="THE아이스커피" panose="02020603020101020101" pitchFamily="18" charset="-127"/>
                      </a:endParaRPr>
                    </a:p>
                    <a:p>
                      <a:pPr marL="0" marR="0" lvl="0" indent="0" algn="just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2</a:t>
                      </a:r>
                      <a:r>
                        <a:rPr lang="ko-KR" altLang="en-US" sz="1400" b="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차 </a:t>
                      </a:r>
                      <a:r>
                        <a:rPr lang="en-US" altLang="ko-KR" sz="1400" b="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-</a:t>
                      </a:r>
                      <a:r>
                        <a:rPr lang="ko-KR" altLang="en-US" sz="1400" b="0" kern="0" spc="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 </a:t>
                      </a:r>
                      <a:r>
                        <a:rPr lang="ko-KR" altLang="en-US" sz="1400" b="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관내</a:t>
                      </a:r>
                      <a:r>
                        <a:rPr lang="ko-KR" altLang="en-US" sz="1400" b="0" kern="0" spc="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 유</a:t>
                      </a:r>
                      <a:r>
                        <a:rPr lang="ko-KR" altLang="en-US" sz="1400" b="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아와 부모</a:t>
                      </a:r>
                      <a:r>
                        <a:rPr lang="en-US" altLang="ko-KR" sz="1400" b="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(</a:t>
                      </a:r>
                      <a:r>
                        <a:rPr lang="ko-KR" altLang="en-US" sz="1400" b="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양육자</a:t>
                      </a:r>
                      <a:r>
                        <a:rPr lang="en-US" altLang="ko-KR" sz="1400" b="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), 6</a:t>
                      </a:r>
                      <a:r>
                        <a:rPr lang="ko-KR" altLang="en-US" sz="1400" b="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가족 </a:t>
                      </a:r>
                      <a:r>
                        <a:rPr lang="en-US" altLang="ko-KR" sz="1400" b="0" u="none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(2018.1.1~2020.12.31)</a:t>
                      </a:r>
                    </a:p>
                  </a:txBody>
                  <a:tcPr marL="28103" marR="28103" marT="7770" marB="7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47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 spc="0" baseline="0" dirty="0" smtClean="0">
                          <a:solidFill>
                            <a:srgbClr val="FF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 </a:t>
                      </a:r>
                      <a:r>
                        <a:rPr lang="ko-KR" altLang="en-US" sz="1400" b="0" kern="0" spc="0" dirty="0" smtClean="0">
                          <a:solidFill>
                            <a:srgbClr val="FF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 남동구 평생학습관 </a:t>
                      </a:r>
                      <a:r>
                        <a:rPr lang="en-US" altLang="ko-KR" sz="1400" b="0" kern="0" spc="0" dirty="0" smtClean="0">
                          <a:solidFill>
                            <a:srgbClr val="FF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2</a:t>
                      </a:r>
                      <a:r>
                        <a:rPr lang="ko-KR" altLang="en-US" sz="1400" b="0" kern="0" spc="0" dirty="0" smtClean="0">
                          <a:solidFill>
                            <a:srgbClr val="FF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층</a:t>
                      </a:r>
                      <a:r>
                        <a:rPr lang="en-US" altLang="ko-KR" sz="1400" b="0" kern="0" spc="0" dirty="0" smtClean="0">
                          <a:solidFill>
                            <a:srgbClr val="FF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,</a:t>
                      </a:r>
                      <a:r>
                        <a:rPr lang="ko-KR" altLang="en-US" sz="1400" b="0" kern="0" spc="0" baseline="0" dirty="0" smtClean="0">
                          <a:solidFill>
                            <a:srgbClr val="FF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 </a:t>
                      </a:r>
                      <a:r>
                        <a:rPr lang="ko-KR" altLang="en-US" sz="1400" b="0" kern="0" spc="0" baseline="0" dirty="0" err="1" smtClean="0">
                          <a:solidFill>
                            <a:srgbClr val="FF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배움실</a:t>
                      </a:r>
                      <a:r>
                        <a:rPr lang="ko-KR" altLang="en-US" sz="1400" b="0" kern="0" spc="0" baseline="0" dirty="0" smtClean="0">
                          <a:solidFill>
                            <a:srgbClr val="FF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 </a:t>
                      </a:r>
                      <a:r>
                        <a:rPr lang="en-US" altLang="ko-KR" sz="1400" b="0" kern="0" spc="0" baseline="0" dirty="0" smtClean="0">
                          <a:solidFill>
                            <a:srgbClr val="FF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202</a:t>
                      </a:r>
                      <a:r>
                        <a:rPr lang="ko-KR" altLang="en-US" sz="1400" b="0" kern="0" spc="0" baseline="0" dirty="0" smtClean="0">
                          <a:solidFill>
                            <a:srgbClr val="FF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호</a:t>
                      </a:r>
                      <a:endParaRPr lang="en-US" altLang="ko-KR" sz="1400" b="0" kern="0" spc="0" baseline="0" dirty="0" smtClean="0">
                        <a:solidFill>
                          <a:srgbClr val="FF0000"/>
                        </a:solidFill>
                        <a:effectLst/>
                        <a:latin typeface="THE아이스커피" panose="02020603020101020101" pitchFamily="18" charset="-127"/>
                        <a:ea typeface="THE아이스커피" panose="02020603020101020101" pitchFamily="18" charset="-127"/>
                        <a:cs typeface="THE아이스커피" panose="02020603020101020101" pitchFamily="18" charset="-127"/>
                      </a:endParaRPr>
                    </a:p>
                  </a:txBody>
                  <a:tcPr marL="28103" marR="28103" marT="7770" marB="7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013">
                <a:tc>
                  <a:txBody>
                    <a:bodyPr/>
                    <a:lstStyle/>
                    <a:p>
                      <a:pPr marL="0" marR="0" lvl="0" indent="0" algn="just" defTabSz="914400" rtl="0" eaLnBrk="1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ko-KR" altLang="en-US" sz="1400" b="0" kern="0" spc="10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김성열 </a:t>
                      </a:r>
                      <a:r>
                        <a:rPr lang="en-US" altLang="ko-KR" sz="1400" b="0" kern="0" spc="10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(</a:t>
                      </a:r>
                      <a:r>
                        <a:rPr lang="ko-KR" altLang="en-US" sz="1400" b="0" kern="0" spc="100" baseline="0" dirty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공통 부모교육 </a:t>
                      </a:r>
                      <a:r>
                        <a:rPr lang="ko-KR" altLang="en-US" sz="1400" b="0" kern="0" spc="10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클로버 부모</a:t>
                      </a:r>
                      <a:r>
                        <a:rPr lang="en-US" altLang="ko-KR" sz="1400" b="0" kern="0" spc="10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-</a:t>
                      </a:r>
                      <a:r>
                        <a:rPr lang="ko-KR" altLang="en-US" sz="1400" b="0" kern="0" spc="10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자녀 체험강사</a:t>
                      </a:r>
                      <a:r>
                        <a:rPr lang="en-US" altLang="ko-KR" sz="1400" b="0" kern="0" spc="10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)</a:t>
                      </a:r>
                      <a:endParaRPr lang="en-US" altLang="ko-KR" sz="1400" b="0" kern="0" spc="100" baseline="0" dirty="0">
                        <a:solidFill>
                          <a:srgbClr val="000000"/>
                        </a:solidFill>
                        <a:effectLst/>
                        <a:latin typeface="THE아이스커피" panose="02020603020101020101" pitchFamily="18" charset="-127"/>
                        <a:ea typeface="THE아이스커피" panose="02020603020101020101" pitchFamily="18" charset="-127"/>
                        <a:cs typeface="THE아이스커피" panose="02020603020101020101" pitchFamily="18" charset="-127"/>
                      </a:endParaRPr>
                    </a:p>
                  </a:txBody>
                  <a:tcPr marL="28103" marR="28103" marT="7770" marB="7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4474">
                <a:tc>
                  <a:txBody>
                    <a:bodyPr/>
                    <a:lstStyle/>
                    <a:p>
                      <a:pPr marL="0" marR="0" indent="0" algn="just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400" b="0" kern="0" spc="0" dirty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남동구육아종합지원센터 홈페이지 </a:t>
                      </a:r>
                      <a:r>
                        <a:rPr lang="en-US" altLang="ko-KR" sz="1400" b="0" kern="0" spc="0" dirty="0">
                          <a:solidFill>
                            <a:srgbClr val="0070C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(</a:t>
                      </a:r>
                      <a:r>
                        <a:rPr lang="en-US" altLang="ko-KR" sz="1400" b="0" u="sng" kern="0" spc="0" dirty="0">
                          <a:solidFill>
                            <a:srgbClr val="0070C0"/>
                          </a:solidFill>
                          <a:effectLst/>
                          <a:uFill>
                            <a:solidFill>
                              <a:srgbClr val="800080"/>
                            </a:solidFill>
                          </a:uFill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  <a:hlinkClick r:id="rId4"/>
                        </a:rPr>
                        <a:t>https://www.ndscc.or.kr)</a:t>
                      </a:r>
                      <a:r>
                        <a:rPr lang="ko-KR" altLang="en-US" sz="1400" b="0" kern="0" spc="0" dirty="0">
                          <a:solidFill>
                            <a:srgbClr val="0070C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 </a:t>
                      </a:r>
                    </a:p>
                    <a:p>
                      <a:pPr marL="0" marR="0" indent="0" algn="just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b="0" kern="0" spc="100" baseline="0" dirty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회원가입 </a:t>
                      </a:r>
                      <a:r>
                        <a:rPr lang="en-US" altLang="ko-KR" sz="1100" b="0" kern="0" spc="100" baseline="0" dirty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&gt; </a:t>
                      </a:r>
                      <a:r>
                        <a:rPr lang="ko-KR" altLang="en-US" sz="1100" b="0" kern="0" spc="100" baseline="0" dirty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로그인 </a:t>
                      </a:r>
                      <a:r>
                        <a:rPr lang="en-US" altLang="ko-KR" sz="1100" b="0" kern="0" spc="100" baseline="0" dirty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&gt; </a:t>
                      </a:r>
                      <a:r>
                        <a:rPr lang="ko-KR" altLang="en-US" sz="1100" b="0" kern="0" spc="100" baseline="0" dirty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가정양육지원 </a:t>
                      </a:r>
                      <a:r>
                        <a:rPr lang="en-US" altLang="ko-KR" sz="1100" b="0" kern="0" spc="100" baseline="0" dirty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&gt; </a:t>
                      </a:r>
                      <a:r>
                        <a:rPr lang="ko-KR" altLang="en-US" sz="1100" b="0" kern="0" spc="10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부모</a:t>
                      </a:r>
                      <a:r>
                        <a:rPr lang="en-US" altLang="ko-KR" sz="1100" b="0" kern="0" spc="10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-</a:t>
                      </a:r>
                      <a:r>
                        <a:rPr lang="ko-KR" altLang="en-US" sz="1100" b="0" kern="0" spc="10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자녀 체험프로그램 </a:t>
                      </a:r>
                      <a:r>
                        <a:rPr lang="en-US" altLang="ko-KR" sz="1100" b="0" kern="0" spc="100" baseline="0" dirty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&gt;</a:t>
                      </a:r>
                      <a:r>
                        <a:rPr lang="ko-KR" altLang="en-US" sz="1100" b="0" kern="0" spc="100" baseline="0" dirty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 </a:t>
                      </a:r>
                      <a:r>
                        <a:rPr lang="ko-KR" altLang="en-US" sz="1100" b="0" kern="0" spc="10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클로버 체험</a:t>
                      </a:r>
                      <a:endParaRPr lang="ko-KR" altLang="en-US" sz="1100" b="0" kern="0" spc="100" baseline="0" dirty="0">
                        <a:solidFill>
                          <a:srgbClr val="000000"/>
                        </a:solidFill>
                        <a:effectLst/>
                        <a:latin typeface="THE아이스커피" panose="02020603020101020101" pitchFamily="18" charset="-127"/>
                        <a:ea typeface="THE아이스커피" panose="02020603020101020101" pitchFamily="18" charset="-127"/>
                        <a:cs typeface="THE아이스커피" panose="02020603020101020101" pitchFamily="18" charset="-127"/>
                      </a:endParaRPr>
                    </a:p>
                  </a:txBody>
                  <a:tcPr marL="28103" marR="28103" marT="7770" marB="7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584">
                <a:tc>
                  <a:txBody>
                    <a:bodyPr/>
                    <a:lstStyle/>
                    <a:p>
                      <a:pPr marL="0" marR="0" indent="0" algn="just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400" b="1" kern="0" spc="11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2024</a:t>
                      </a:r>
                      <a:r>
                        <a:rPr lang="ko-KR" altLang="en-US" sz="1400" b="1" kern="0" spc="11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년 </a:t>
                      </a:r>
                      <a:r>
                        <a:rPr lang="en-US" altLang="ko-KR" sz="1400" b="1" kern="0" spc="11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1</a:t>
                      </a:r>
                      <a:r>
                        <a:rPr lang="ko-KR" altLang="en-US" sz="1400" b="1" kern="0" spc="11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월 </a:t>
                      </a:r>
                      <a:r>
                        <a:rPr lang="en-US" altLang="ko-KR" sz="1400" b="1" kern="0" spc="11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29</a:t>
                      </a:r>
                      <a:r>
                        <a:rPr lang="ko-KR" altLang="en-US" sz="1400" b="1" kern="0" spc="11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일</a:t>
                      </a:r>
                      <a:r>
                        <a:rPr lang="en-US" altLang="ko-KR" sz="1400" b="1" kern="0" spc="11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 (</a:t>
                      </a:r>
                      <a:r>
                        <a:rPr lang="ko-KR" altLang="en-US" sz="1400" b="1" kern="0" spc="11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월</a:t>
                      </a:r>
                      <a:r>
                        <a:rPr lang="en-US" altLang="ko-KR" sz="1400" b="1" kern="0" spc="11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) </a:t>
                      </a:r>
                      <a:r>
                        <a:rPr lang="en-US" altLang="ko-KR" sz="1400" b="1" kern="0" spc="110" dirty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10</a:t>
                      </a:r>
                      <a:r>
                        <a:rPr lang="ko-KR" altLang="en-US" sz="1400" b="1" kern="0" spc="110" dirty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시 </a:t>
                      </a:r>
                      <a:r>
                        <a:rPr lang="en-US" altLang="ko-KR" sz="1400" b="0" kern="0" spc="11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~</a:t>
                      </a:r>
                      <a:r>
                        <a:rPr lang="ko-KR" altLang="en-US" sz="1400" b="0" kern="0" spc="11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 </a:t>
                      </a:r>
                      <a:r>
                        <a:rPr lang="ko-KR" altLang="en-US" sz="1400" b="0" kern="0" spc="110" baseline="0" dirty="0" err="1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마감시까지</a:t>
                      </a:r>
                      <a:r>
                        <a:rPr lang="en-US" altLang="ko-KR" sz="1400" b="0" kern="0" spc="11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 </a:t>
                      </a:r>
                      <a:r>
                        <a:rPr lang="en-US" altLang="ko-KR" sz="1400" b="0" kern="0" spc="110" dirty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(</a:t>
                      </a:r>
                      <a:r>
                        <a:rPr lang="ko-KR" altLang="en-US" sz="1400" b="0" kern="0" spc="110" dirty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선착순 접수</a:t>
                      </a:r>
                      <a:r>
                        <a:rPr lang="en-US" altLang="ko-KR" sz="1400" b="0" kern="0" spc="110" dirty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)</a:t>
                      </a:r>
                      <a:endParaRPr lang="en-US" altLang="ko-KR" sz="1400" b="0" kern="0" spc="110" dirty="0">
                        <a:solidFill>
                          <a:srgbClr val="000000"/>
                        </a:solidFill>
                        <a:latin typeface="THE아이스커피" panose="02020603020101020101" pitchFamily="18" charset="-127"/>
                        <a:ea typeface="THE아이스커피" panose="02020603020101020101" pitchFamily="18" charset="-127"/>
                        <a:cs typeface="THE아이스커피" panose="02020603020101020101" pitchFamily="18" charset="-127"/>
                      </a:endParaRPr>
                    </a:p>
                  </a:txBody>
                  <a:tcPr marL="28103" marR="28103" marT="7770" marB="7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3511">
                <a:tc>
                  <a:txBody>
                    <a:bodyPr/>
                    <a:lstStyle/>
                    <a:p>
                      <a:pPr marL="0" marR="0" indent="0" algn="just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1400" b="0" kern="0" spc="0" baseline="0" dirty="0" smtClean="0">
                          <a:solidFill>
                            <a:srgbClr val="000000"/>
                          </a:solidFill>
                          <a:effectLst/>
                          <a:latin typeface="THE아이스커피" panose="02020603020101020101" pitchFamily="18" charset="-127"/>
                          <a:ea typeface="THE아이스커피" panose="02020603020101020101" pitchFamily="18" charset="-127"/>
                          <a:cs typeface="THE아이스커피" panose="02020603020101020101" pitchFamily="18" charset="-127"/>
                        </a:rPr>
                        <a:t>032) 719-1603</a:t>
                      </a:r>
                      <a:endParaRPr lang="en-US" sz="1400" b="0" kern="0" spc="0" dirty="0">
                        <a:solidFill>
                          <a:srgbClr val="000000"/>
                        </a:solidFill>
                        <a:effectLst/>
                        <a:latin typeface="THE아이스커피" panose="02020603020101020101" pitchFamily="18" charset="-127"/>
                        <a:ea typeface="THE아이스커피" panose="02020603020101020101" pitchFamily="18" charset="-127"/>
                        <a:cs typeface="THE아이스커피" panose="02020603020101020101" pitchFamily="18" charset="-127"/>
                      </a:endParaRPr>
                    </a:p>
                  </a:txBody>
                  <a:tcPr marL="28103" marR="28103" marT="7770" marB="7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2" name="그림 21"/>
          <p:cNvPicPr>
            <a:picLocks noChangeAspect="1"/>
          </p:cNvPicPr>
          <p:nvPr/>
        </p:nvPicPr>
        <p:blipFill rotWithShape="1">
          <a:blip r:embed="rId5"/>
          <a:srcRect l="13470" t="13470" r="13470" b="13470"/>
          <a:stretch>
            <a:fillRect/>
          </a:stretch>
        </p:blipFill>
        <p:spPr>
          <a:xfrm>
            <a:off x="675222" y="8076434"/>
            <a:ext cx="779855" cy="779855"/>
          </a:xfrm>
          <a:prstGeom prst="rect">
            <a:avLst/>
          </a:prstGeom>
        </p:spPr>
      </p:pic>
      <p:sp>
        <p:nvSpPr>
          <p:cNvPr id="13" name="모서리가 둥근 직사각형 12"/>
          <p:cNvSpPr/>
          <p:nvPr/>
        </p:nvSpPr>
        <p:spPr>
          <a:xfrm>
            <a:off x="616126" y="4147951"/>
            <a:ext cx="915887" cy="300469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ko-KR" sz="1200" b="1" spc="113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휴먼모음T"/>
              <a:ea typeface="휴먼모음T"/>
            </a:endParaRPr>
          </a:p>
          <a:p>
            <a:pPr algn="ctr">
              <a:defRPr/>
            </a:pPr>
            <a:r>
              <a:rPr lang="ko-KR" altLang="en-US" sz="1200" b="1" spc="113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휴먼모음T"/>
                <a:ea typeface="휴먼모음T"/>
              </a:rPr>
              <a:t>교육대상</a:t>
            </a:r>
          </a:p>
          <a:p>
            <a:pPr algn="ctr">
              <a:defRPr/>
            </a:pPr>
            <a:endParaRPr lang="ko-KR" altLang="en-US" sz="1200" b="1" spc="113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휴먼모음T"/>
              <a:ea typeface="휴먼모음T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616126" y="4740788"/>
            <a:ext cx="915887" cy="300469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ko-KR" sz="1200" b="1" spc="113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휴먼모음T"/>
              <a:ea typeface="휴먼모음T"/>
            </a:endParaRPr>
          </a:p>
          <a:p>
            <a:pPr algn="ctr">
              <a:defRPr/>
            </a:pPr>
            <a:r>
              <a:rPr lang="ko-KR" altLang="en-US" sz="1200" b="1" spc="113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휴먼모음T"/>
                <a:ea typeface="휴먼모음T"/>
              </a:rPr>
              <a:t>교육장소</a:t>
            </a:r>
          </a:p>
          <a:p>
            <a:pPr algn="ctr">
              <a:defRPr/>
            </a:pPr>
            <a:endParaRPr lang="ko-KR" altLang="en-US" sz="1200" b="1" spc="113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휴먼모음T"/>
              <a:ea typeface="휴먼모음T"/>
            </a:endParaRPr>
          </a:p>
        </p:txBody>
      </p:sp>
      <p:sp>
        <p:nvSpPr>
          <p:cNvPr id="15" name="모서리가 둥근 직사각형 14"/>
          <p:cNvSpPr/>
          <p:nvPr/>
        </p:nvSpPr>
        <p:spPr>
          <a:xfrm>
            <a:off x="616127" y="5105371"/>
            <a:ext cx="915887" cy="300469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ko-KR" sz="1200" b="1" spc="113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휴먼모음T"/>
              <a:ea typeface="휴먼모음T"/>
            </a:endParaRPr>
          </a:p>
          <a:p>
            <a:pPr algn="ctr">
              <a:defRPr/>
            </a:pPr>
            <a:r>
              <a:rPr lang="ko-KR" altLang="en-US" sz="1200" b="1" spc="113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휴먼모음T"/>
                <a:ea typeface="휴먼모음T"/>
              </a:rPr>
              <a:t>교육강사</a:t>
            </a:r>
          </a:p>
          <a:p>
            <a:pPr algn="ctr">
              <a:defRPr/>
            </a:pPr>
            <a:endParaRPr lang="ko-KR" altLang="en-US" sz="1200" b="1" spc="113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휴먼모음T"/>
              <a:ea typeface="휴먼모음T"/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616228" y="5478491"/>
            <a:ext cx="915887" cy="300469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ko-KR" sz="1200" b="1" spc="113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휴먼모음T"/>
              <a:ea typeface="휴먼모음T"/>
            </a:endParaRPr>
          </a:p>
          <a:p>
            <a:pPr algn="ctr">
              <a:defRPr/>
            </a:pPr>
            <a:r>
              <a:rPr lang="ko-KR" altLang="en-US" sz="1200" b="1" spc="113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휴먼모음T"/>
                <a:ea typeface="휴먼모음T"/>
              </a:rPr>
              <a:t>신청방법</a:t>
            </a:r>
          </a:p>
          <a:p>
            <a:pPr algn="ctr">
              <a:defRPr/>
            </a:pPr>
            <a:endParaRPr lang="ko-KR" altLang="en-US" sz="1200" b="1" spc="113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휴먼모음T"/>
              <a:ea typeface="휴먼모음T"/>
            </a:endParaRPr>
          </a:p>
        </p:txBody>
      </p:sp>
      <p:sp>
        <p:nvSpPr>
          <p:cNvPr id="17" name="모서리가 둥근 직사각형 16"/>
          <p:cNvSpPr/>
          <p:nvPr/>
        </p:nvSpPr>
        <p:spPr>
          <a:xfrm>
            <a:off x="616127" y="6087039"/>
            <a:ext cx="915887" cy="300469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ko-KR" sz="1200" b="1" spc="113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휴먼모음T"/>
              <a:ea typeface="휴먼모음T"/>
            </a:endParaRPr>
          </a:p>
          <a:p>
            <a:pPr algn="ctr">
              <a:defRPr/>
            </a:pPr>
            <a:r>
              <a:rPr lang="ko-KR" altLang="en-US" sz="1200" b="1" spc="113" dirty="0" smtClean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휴먼모음T"/>
                <a:ea typeface="휴먼모음T"/>
              </a:rPr>
              <a:t>신청기간</a:t>
            </a:r>
            <a:endParaRPr lang="en-US" altLang="ko-KR" sz="1200" b="1" spc="113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휴먼모음T"/>
              <a:ea typeface="휴먼모음T"/>
            </a:endParaRPr>
          </a:p>
          <a:p>
            <a:pPr algn="ctr">
              <a:defRPr/>
            </a:pPr>
            <a:endParaRPr lang="ko-KR" altLang="en-US" sz="1200" b="1" spc="113" dirty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휴먼모음T"/>
              <a:ea typeface="휴먼모음T"/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628774" y="6466155"/>
            <a:ext cx="915887" cy="300469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ko-KR" sz="1200" b="1" spc="113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휴먼모음T"/>
              <a:ea typeface="휴먼모음T"/>
            </a:endParaRPr>
          </a:p>
          <a:p>
            <a:pPr algn="ctr">
              <a:defRPr/>
            </a:pPr>
            <a:r>
              <a:rPr lang="ko-KR" altLang="en-US" sz="1200" b="1" spc="113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휴먼모음T"/>
                <a:ea typeface="휴먼모음T"/>
              </a:rPr>
              <a:t>교육문의</a:t>
            </a:r>
          </a:p>
          <a:p>
            <a:pPr algn="ctr">
              <a:defRPr/>
            </a:pPr>
            <a:endParaRPr lang="ko-KR" altLang="en-US" sz="1200" b="1" spc="113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휴먼모음T"/>
              <a:ea typeface="휴먼모음T"/>
            </a:endParaRPr>
          </a:p>
        </p:txBody>
      </p:sp>
      <p:sp>
        <p:nvSpPr>
          <p:cNvPr id="19" name="모서리가 둥근 직사각형 18"/>
          <p:cNvSpPr/>
          <p:nvPr/>
        </p:nvSpPr>
        <p:spPr>
          <a:xfrm>
            <a:off x="628774" y="6836379"/>
            <a:ext cx="915887" cy="300469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ko-KR" sz="1200" b="1" spc="113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휴먼모음T"/>
              <a:ea typeface="휴먼모음T"/>
            </a:endParaRPr>
          </a:p>
          <a:p>
            <a:pPr algn="ctr">
              <a:defRPr/>
            </a:pPr>
            <a:r>
              <a:rPr lang="ko-KR" altLang="en-US" sz="1200" b="1" spc="113" dirty="0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휴먼모음T"/>
                <a:ea typeface="휴먼모음T"/>
              </a:rPr>
              <a:t>참고사항</a:t>
            </a:r>
          </a:p>
          <a:p>
            <a:pPr algn="ctr">
              <a:defRPr/>
            </a:pPr>
            <a:endParaRPr lang="ko-KR" altLang="en-US" sz="1200" b="1" spc="113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휴먼모음T"/>
              <a:ea typeface="휴먼모음T"/>
            </a:endParaRPr>
          </a:p>
        </p:txBody>
      </p:sp>
      <p:sp>
        <p:nvSpPr>
          <p:cNvPr id="23" name="모서리가 둥근 직사각형 22"/>
          <p:cNvSpPr/>
          <p:nvPr/>
        </p:nvSpPr>
        <p:spPr>
          <a:xfrm>
            <a:off x="616127" y="3340902"/>
            <a:ext cx="915887" cy="300469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ko-KR" sz="1200" b="1" spc="113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휴먼모음T"/>
              <a:ea typeface="휴먼모음T"/>
            </a:endParaRPr>
          </a:p>
          <a:p>
            <a:pPr algn="ctr">
              <a:defRPr/>
            </a:pPr>
            <a:r>
              <a:rPr lang="ko-KR" altLang="en-US" sz="1200" b="1" spc="113" dirty="0" err="1">
                <a:ln w="11430"/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휴먼모음T"/>
                <a:ea typeface="휴먼모음T"/>
              </a:rPr>
              <a:t>교육일시</a:t>
            </a:r>
            <a:endParaRPr lang="ko-KR" altLang="en-US" sz="1200" b="1" spc="113" dirty="0">
              <a:ln w="11430"/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휴먼모음T"/>
              <a:ea typeface="휴먼모음T"/>
            </a:endParaRPr>
          </a:p>
          <a:p>
            <a:pPr algn="ctr">
              <a:defRPr/>
            </a:pPr>
            <a:endParaRPr lang="ko-KR" altLang="en-US" sz="1200" b="1" spc="113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휴먼모음T"/>
              <a:ea typeface="휴먼모음T"/>
            </a:endParaRPr>
          </a:p>
        </p:txBody>
      </p:sp>
      <p:pic>
        <p:nvPicPr>
          <p:cNvPr id="28" name="_x386777496" descr="EMB00004a102c20"/>
          <p:cNvPicPr>
            <a:picLocks noChangeAspect="1" noChangeArrowheads="1"/>
          </p:cNvPicPr>
          <p:nvPr/>
        </p:nvPicPr>
        <p:blipFill rotWithShape="1">
          <a:blip r:embed="rId6"/>
          <a:srcRect t="12500" r="3640"/>
          <a:stretch>
            <a:fillRect/>
          </a:stretch>
        </p:blipFill>
        <p:spPr>
          <a:xfrm>
            <a:off x="2125911" y="9015164"/>
            <a:ext cx="2852366" cy="388111"/>
          </a:xfrm>
          <a:prstGeom prst="rect">
            <a:avLst/>
          </a:prstGeom>
          <a:noFill/>
        </p:spPr>
      </p:pic>
      <p:sp>
        <p:nvSpPr>
          <p:cNvPr id="30" name="모서리가 둥근 직사각형 29"/>
          <p:cNvSpPr/>
          <p:nvPr/>
        </p:nvSpPr>
        <p:spPr>
          <a:xfrm>
            <a:off x="3338996" y="245402"/>
            <a:ext cx="3403180" cy="432639"/>
          </a:xfrm>
          <a:prstGeom prst="roundRect">
            <a:avLst>
              <a:gd name="adj" fmla="val 16667"/>
            </a:avLst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800" b="1" kern="0" spc="127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12롯데마트행복Medium" panose="02020603020101020101" pitchFamily="18" charset="-127"/>
                <a:ea typeface="12롯데마트행복Medium" panose="02020603020101020101" pitchFamily="18" charset="-127"/>
                <a:cs typeface="THE아이스커피"/>
              </a:rPr>
              <a:t>2024</a:t>
            </a:r>
            <a:r>
              <a:rPr lang="ko-KR" altLang="en-US" sz="2800" b="1" kern="0" spc="127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12롯데마트행복Medium" panose="02020603020101020101" pitchFamily="18" charset="-127"/>
                <a:ea typeface="12롯데마트행복Medium" panose="02020603020101020101" pitchFamily="18" charset="-127"/>
                <a:cs typeface="THE아이스커피"/>
              </a:rPr>
              <a:t> </a:t>
            </a:r>
            <a:r>
              <a:rPr lang="ko-KR" altLang="en-US" sz="2800" b="1" kern="0" spc="127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  <a:latin typeface="12롯데마트행복Medium" panose="02020603020101020101" pitchFamily="18" charset="-127"/>
                <a:ea typeface="12롯데마트행복Medium" panose="02020603020101020101" pitchFamily="18" charset="-127"/>
                <a:cs typeface="THE아이스커피"/>
              </a:rPr>
              <a:t>공통 부모교육</a:t>
            </a:r>
            <a:endParaRPr lang="en-US" altLang="ko-KR" sz="2800" b="1" kern="0" spc="127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  <a:latin typeface="12롯데마트행복Medium" panose="02020603020101020101" pitchFamily="18" charset="-127"/>
              <a:ea typeface="12롯데마트행복Medium" panose="02020603020101020101" pitchFamily="18" charset="-127"/>
              <a:cs typeface="THE아이스커피"/>
            </a:endParaRPr>
          </a:p>
          <a:p>
            <a:pPr>
              <a:defRPr/>
            </a:pPr>
            <a:endParaRPr lang="en-US" altLang="ko-KR" sz="900" b="1" kern="0" spc="127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40"/>
                  </a:srgbClr>
                </a:outerShdw>
              </a:effectLst>
              <a:latin typeface="12롯데마트행복Medium" panose="02020603020101020101" pitchFamily="18" charset="-127"/>
              <a:ea typeface="12롯데마트행복Medium" panose="02020603020101020101" pitchFamily="18" charset="-127"/>
              <a:cs typeface="THE아이스커피"/>
            </a:endParaRPr>
          </a:p>
          <a:p>
            <a:pPr algn="ctr">
              <a:defRPr/>
            </a:pPr>
            <a:endParaRPr lang="en-US" altLang="ko-KR" sz="1100" b="1" kern="0" spc="127" dirty="0" smtClean="0">
              <a:solidFill>
                <a:srgbClr val="C00000"/>
              </a:solidFill>
              <a:effectLst>
                <a:glow rad="228600">
                  <a:srgbClr val="FFFF00">
                    <a:alpha val="40000"/>
                  </a:srgbClr>
                </a:glow>
                <a:outerShdw blurRad="38100" dist="38100" dir="2700000" algn="tl">
                  <a:srgbClr val="000000">
                    <a:alpha val="43140"/>
                  </a:srgbClr>
                </a:outerShdw>
              </a:effectLst>
              <a:latin typeface="12롯데마트행복Medium" panose="02020603020101020101" pitchFamily="18" charset="-127"/>
              <a:ea typeface="12롯데마트행복Medium" panose="02020603020101020101" pitchFamily="18" charset="-127"/>
              <a:cs typeface="THE아이스커피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1559949" y="6634089"/>
            <a:ext cx="4734870" cy="2654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endParaRPr lang="en-US" altLang="ko-KR" sz="500" kern="0" spc="75" dirty="0" smtClean="0">
              <a:solidFill>
                <a:srgbClr val="000000"/>
              </a:solidFill>
              <a:latin typeface="THE아이스커피" panose="02020603020101020101" pitchFamily="18" charset="-127"/>
              <a:ea typeface="THE아이스커피" panose="02020603020101020101" pitchFamily="18" charset="-127"/>
              <a:cs typeface="THE아이스커피" panose="02020603020101020101" pitchFamily="18" charset="-127"/>
            </a:endParaRPr>
          </a:p>
          <a:p>
            <a:pPr lvl="0" algn="just" fontAlgn="base">
              <a:lnSpc>
                <a:spcPct val="150000"/>
              </a:lnSpc>
              <a:defRPr/>
            </a:pPr>
            <a:r>
              <a:rPr lang="en-US" altLang="ko-KR" sz="900" kern="0" spc="100" dirty="0" smtClean="0">
                <a:solidFill>
                  <a:srgbClr val="000000"/>
                </a:solidFill>
                <a:ea typeface="나눔고딕"/>
              </a:rPr>
              <a:t>-</a:t>
            </a:r>
            <a:r>
              <a:rPr lang="ko-KR" altLang="en-US" sz="1000" b="1" kern="0" spc="100" dirty="0">
                <a:solidFill>
                  <a:srgbClr val="FF0000"/>
                </a:solidFill>
                <a:ea typeface="나눔고딕"/>
              </a:rPr>
              <a:t>자녀 연령을 꼭 확인하신 후 신청 </a:t>
            </a:r>
            <a:r>
              <a:rPr lang="ko-KR" altLang="en-US" sz="1000" b="1" kern="0" spc="100" dirty="0" err="1">
                <a:solidFill>
                  <a:srgbClr val="FF0000"/>
                </a:solidFill>
                <a:ea typeface="나눔고딕"/>
              </a:rPr>
              <a:t>부탁드립니다</a:t>
            </a:r>
            <a:r>
              <a:rPr lang="en-US" altLang="ko-KR" sz="1000" b="1" kern="0" spc="100" dirty="0">
                <a:solidFill>
                  <a:srgbClr val="FF0000"/>
                </a:solidFill>
                <a:ea typeface="나눔고딕"/>
              </a:rPr>
              <a:t>.(</a:t>
            </a:r>
            <a:r>
              <a:rPr lang="ko-KR" altLang="en-US" sz="1000" b="1" kern="0" spc="100" dirty="0" err="1">
                <a:solidFill>
                  <a:srgbClr val="FF0000"/>
                </a:solidFill>
                <a:ea typeface="나눔고딕"/>
              </a:rPr>
              <a:t>차수별로</a:t>
            </a:r>
            <a:r>
              <a:rPr lang="ko-KR" altLang="en-US" sz="1000" b="1" kern="0" spc="100" dirty="0">
                <a:solidFill>
                  <a:srgbClr val="FF0000"/>
                </a:solidFill>
                <a:ea typeface="나눔고딕"/>
              </a:rPr>
              <a:t> 신청대상 다름</a:t>
            </a:r>
            <a:r>
              <a:rPr lang="en-US" altLang="ko-KR" sz="1000" b="1" kern="0" spc="100" dirty="0">
                <a:solidFill>
                  <a:srgbClr val="FF0000"/>
                </a:solidFill>
                <a:ea typeface="나눔고딕"/>
              </a:rPr>
              <a:t>)</a:t>
            </a:r>
          </a:p>
          <a:p>
            <a:pPr lvl="0" algn="just" fontAlgn="base">
              <a:lnSpc>
                <a:spcPct val="150000"/>
              </a:lnSpc>
              <a:defRPr/>
            </a:pPr>
            <a:r>
              <a:rPr lang="en-US" altLang="ko-KR" sz="900" kern="0" spc="100" dirty="0">
                <a:solidFill>
                  <a:srgbClr val="000000"/>
                </a:solidFill>
                <a:ea typeface="나눔고딕"/>
              </a:rPr>
              <a:t>-</a:t>
            </a:r>
            <a:r>
              <a:rPr lang="ko-KR" altLang="en-US" sz="900" kern="0" spc="100" dirty="0">
                <a:solidFill>
                  <a:srgbClr val="000000"/>
                </a:solidFill>
                <a:ea typeface="나눔고딕"/>
              </a:rPr>
              <a:t>부모와 아이가 함께하는 놀이로 </a:t>
            </a:r>
            <a:r>
              <a:rPr lang="ko-KR" altLang="en-US" sz="1000" b="1" u="sng" kern="0" spc="100" dirty="0" smtClean="0">
                <a:solidFill>
                  <a:srgbClr val="FF0000"/>
                </a:solidFill>
                <a:ea typeface="나눔고딕"/>
              </a:rPr>
              <a:t>반드시 양육자 </a:t>
            </a:r>
            <a:r>
              <a:rPr lang="en-US" altLang="ko-KR" sz="1000" b="1" u="sng" kern="0" spc="100" dirty="0">
                <a:solidFill>
                  <a:srgbClr val="FF0000"/>
                </a:solidFill>
                <a:ea typeface="나눔고딕"/>
              </a:rPr>
              <a:t>1</a:t>
            </a:r>
            <a:r>
              <a:rPr lang="ko-KR" altLang="en-US" sz="1000" b="1" u="sng" kern="0" spc="100" dirty="0">
                <a:solidFill>
                  <a:srgbClr val="FF0000"/>
                </a:solidFill>
                <a:ea typeface="나눔고딕"/>
              </a:rPr>
              <a:t>인과 참여 </a:t>
            </a:r>
            <a:r>
              <a:rPr lang="ko-KR" altLang="en-US" sz="1000" b="1" u="sng" kern="0" spc="100" dirty="0" err="1">
                <a:solidFill>
                  <a:srgbClr val="FF0000"/>
                </a:solidFill>
                <a:ea typeface="나눔고딕"/>
              </a:rPr>
              <a:t>영유아</a:t>
            </a:r>
            <a:r>
              <a:rPr lang="ko-KR" altLang="en-US" sz="1000" b="1" u="sng" kern="0" spc="100" dirty="0">
                <a:solidFill>
                  <a:srgbClr val="FF0000"/>
                </a:solidFill>
                <a:ea typeface="나눔고딕"/>
              </a:rPr>
              <a:t> </a:t>
            </a:r>
            <a:r>
              <a:rPr lang="en-US" altLang="ko-KR" sz="1000" b="1" u="sng" kern="0" spc="100" dirty="0">
                <a:solidFill>
                  <a:srgbClr val="FF0000"/>
                </a:solidFill>
                <a:ea typeface="나눔고딕"/>
              </a:rPr>
              <a:t>1</a:t>
            </a:r>
            <a:r>
              <a:rPr lang="ko-KR" altLang="en-US" sz="1000" b="1" u="sng" kern="0" spc="100" dirty="0">
                <a:solidFill>
                  <a:srgbClr val="FF0000"/>
                </a:solidFill>
                <a:ea typeface="나눔고딕"/>
              </a:rPr>
              <a:t>인 기준  </a:t>
            </a:r>
            <a:endParaRPr lang="en-US" altLang="ko-KR" sz="1000" b="1" u="sng" kern="0" spc="100" dirty="0">
              <a:solidFill>
                <a:srgbClr val="FF0000"/>
              </a:solidFill>
              <a:ea typeface="나눔고딕"/>
            </a:endParaRPr>
          </a:p>
          <a:p>
            <a:pPr lvl="0" algn="just" fontAlgn="base">
              <a:lnSpc>
                <a:spcPct val="150000"/>
              </a:lnSpc>
              <a:defRPr/>
            </a:pPr>
            <a:r>
              <a:rPr lang="en-US" altLang="ko-KR" sz="1000" b="1" kern="0" spc="100" dirty="0">
                <a:solidFill>
                  <a:srgbClr val="FF0000"/>
                </a:solidFill>
                <a:ea typeface="나눔고딕"/>
              </a:rPr>
              <a:t> </a:t>
            </a:r>
            <a:r>
              <a:rPr lang="ko-KR" altLang="en-US" sz="900" kern="0" spc="100" dirty="0">
                <a:ea typeface="나눔고딕"/>
              </a:rPr>
              <a:t>으로</a:t>
            </a:r>
            <a:r>
              <a:rPr lang="ko-KR" altLang="en-US" sz="900" kern="0" spc="100" dirty="0">
                <a:solidFill>
                  <a:srgbClr val="FF0000"/>
                </a:solidFill>
                <a:ea typeface="나눔고딕"/>
              </a:rPr>
              <a:t> </a:t>
            </a:r>
            <a:r>
              <a:rPr lang="ko-KR" altLang="en-US" sz="900" kern="0" spc="100" dirty="0">
                <a:solidFill>
                  <a:srgbClr val="000000"/>
                </a:solidFill>
                <a:ea typeface="나눔고딕"/>
              </a:rPr>
              <a:t>신청하여 주시기 바랍니다</a:t>
            </a:r>
            <a:r>
              <a:rPr lang="en-US" altLang="ko-KR" sz="900" kern="0" spc="100" dirty="0" smtClean="0">
                <a:solidFill>
                  <a:srgbClr val="000000"/>
                </a:solidFill>
                <a:ea typeface="나눔고딕"/>
              </a:rPr>
              <a:t>. (</a:t>
            </a:r>
            <a:r>
              <a:rPr lang="ko-KR" altLang="en-US" sz="900" kern="0" spc="100" dirty="0">
                <a:solidFill>
                  <a:srgbClr val="000000"/>
                </a:solidFill>
                <a:ea typeface="나눔고딕"/>
              </a:rPr>
              <a:t>부모</a:t>
            </a:r>
            <a:r>
              <a:rPr lang="en-US" altLang="ko-KR" sz="900" kern="0" spc="100" dirty="0">
                <a:solidFill>
                  <a:srgbClr val="000000"/>
                </a:solidFill>
                <a:ea typeface="나눔고딕"/>
              </a:rPr>
              <a:t>-</a:t>
            </a:r>
            <a:r>
              <a:rPr lang="ko-KR" altLang="en-US" sz="900" kern="0" spc="100" dirty="0">
                <a:solidFill>
                  <a:srgbClr val="000000"/>
                </a:solidFill>
                <a:ea typeface="나눔고딕"/>
              </a:rPr>
              <a:t>자녀</a:t>
            </a:r>
            <a:r>
              <a:rPr lang="en-US" altLang="ko-KR" sz="900" kern="0" spc="100" dirty="0">
                <a:solidFill>
                  <a:srgbClr val="000000"/>
                </a:solidFill>
                <a:ea typeface="나눔고딕"/>
              </a:rPr>
              <a:t>2 </a:t>
            </a:r>
            <a:r>
              <a:rPr lang="ko-KR" altLang="en-US" sz="900" kern="0" spc="100" dirty="0">
                <a:solidFill>
                  <a:srgbClr val="000000"/>
                </a:solidFill>
                <a:ea typeface="나눔고딕"/>
              </a:rPr>
              <a:t>참석은 어렵습니다</a:t>
            </a:r>
            <a:r>
              <a:rPr lang="en-US" altLang="ko-KR" sz="900" kern="0" spc="100" dirty="0">
                <a:solidFill>
                  <a:srgbClr val="000000"/>
                </a:solidFill>
                <a:ea typeface="나눔고딕"/>
              </a:rPr>
              <a:t>.)</a:t>
            </a:r>
          </a:p>
          <a:p>
            <a:pPr lvl="0" algn="just" fontAlgn="base">
              <a:lnSpc>
                <a:spcPct val="150000"/>
              </a:lnSpc>
              <a:defRPr/>
            </a:pPr>
            <a:r>
              <a:rPr lang="en-US" altLang="ko-KR" sz="900" kern="0" spc="100" dirty="0" smtClean="0">
                <a:solidFill>
                  <a:srgbClr val="000000"/>
                </a:solidFill>
                <a:ea typeface="나눔고딕"/>
              </a:rPr>
              <a:t>-</a:t>
            </a:r>
            <a:r>
              <a:rPr lang="ko-KR" altLang="en-US" sz="900" kern="0" spc="100" dirty="0" smtClean="0">
                <a:solidFill>
                  <a:srgbClr val="000000"/>
                </a:solidFill>
                <a:ea typeface="나눔고딕"/>
              </a:rPr>
              <a:t>환경보호를 위해 </a:t>
            </a:r>
            <a:r>
              <a:rPr lang="en-US" altLang="ko-KR" sz="900" kern="0" spc="100" dirty="0" smtClean="0">
                <a:solidFill>
                  <a:srgbClr val="000000"/>
                </a:solidFill>
                <a:ea typeface="나눔고딕"/>
              </a:rPr>
              <a:t>1</a:t>
            </a:r>
            <a:r>
              <a:rPr lang="ko-KR" altLang="en-US" sz="900" kern="0" spc="100" dirty="0" err="1" smtClean="0">
                <a:solidFill>
                  <a:srgbClr val="000000"/>
                </a:solidFill>
                <a:ea typeface="나눔고딕"/>
              </a:rPr>
              <a:t>회용품은</a:t>
            </a:r>
            <a:r>
              <a:rPr lang="ko-KR" altLang="en-US" sz="900" kern="0" spc="100" dirty="0" smtClean="0">
                <a:solidFill>
                  <a:srgbClr val="000000"/>
                </a:solidFill>
                <a:ea typeface="나눔고딕"/>
              </a:rPr>
              <a:t> 반입을 제한하니 </a:t>
            </a:r>
            <a:r>
              <a:rPr lang="ko-KR" altLang="en-US" sz="900" kern="0" spc="100" dirty="0" err="1" smtClean="0">
                <a:solidFill>
                  <a:srgbClr val="000000"/>
                </a:solidFill>
                <a:ea typeface="나눔고딕"/>
              </a:rPr>
              <a:t>개인컵을</a:t>
            </a:r>
            <a:r>
              <a:rPr lang="ko-KR" altLang="en-US" sz="900" kern="0" spc="100" dirty="0" smtClean="0">
                <a:solidFill>
                  <a:srgbClr val="000000"/>
                </a:solidFill>
                <a:ea typeface="나눔고딕"/>
              </a:rPr>
              <a:t> 지참해주시기 바랍니다</a:t>
            </a:r>
            <a:r>
              <a:rPr lang="en-US" altLang="ko-KR" sz="900" kern="0" spc="100" dirty="0" smtClean="0">
                <a:solidFill>
                  <a:srgbClr val="000000"/>
                </a:solidFill>
                <a:ea typeface="나눔고딕"/>
              </a:rPr>
              <a:t>.</a:t>
            </a:r>
          </a:p>
          <a:p>
            <a:pPr lvl="0" algn="just" fontAlgn="base">
              <a:lnSpc>
                <a:spcPct val="150000"/>
              </a:lnSpc>
              <a:defRPr/>
            </a:pPr>
            <a:r>
              <a:rPr lang="en-US" altLang="ko-KR" sz="900" kern="0" spc="100" dirty="0" smtClean="0">
                <a:solidFill>
                  <a:srgbClr val="000000"/>
                </a:solidFill>
                <a:ea typeface="나눔고딕"/>
              </a:rPr>
              <a:t>-</a:t>
            </a:r>
            <a:r>
              <a:rPr lang="ko-KR" altLang="en-US" sz="900" kern="0" spc="100" dirty="0" err="1" smtClean="0">
                <a:solidFill>
                  <a:srgbClr val="000000"/>
                </a:solidFill>
                <a:ea typeface="나눔고딕"/>
              </a:rPr>
              <a:t>어린이집</a:t>
            </a:r>
            <a:r>
              <a:rPr lang="ko-KR" altLang="en-US" sz="900" kern="0" spc="100" dirty="0" smtClean="0">
                <a:solidFill>
                  <a:srgbClr val="000000"/>
                </a:solidFill>
                <a:ea typeface="나눔고딕"/>
              </a:rPr>
              <a:t> 단체신청 및 대리신청은 불가하며</a:t>
            </a:r>
            <a:r>
              <a:rPr lang="en-US" altLang="ko-KR" sz="900" kern="0" spc="100" dirty="0" smtClean="0">
                <a:solidFill>
                  <a:srgbClr val="000000"/>
                </a:solidFill>
                <a:ea typeface="나눔고딕"/>
              </a:rPr>
              <a:t> </a:t>
            </a:r>
            <a:r>
              <a:rPr lang="ko-KR" altLang="en-US" sz="900" kern="0" spc="100" dirty="0" smtClean="0">
                <a:solidFill>
                  <a:srgbClr val="000000"/>
                </a:solidFill>
                <a:ea typeface="나눔고딕"/>
              </a:rPr>
              <a:t>본인이 직접 신청하셔야 합니다</a:t>
            </a:r>
            <a:r>
              <a:rPr lang="en-US" altLang="ko-KR" sz="900" kern="0" spc="100" dirty="0" smtClean="0">
                <a:solidFill>
                  <a:srgbClr val="000000"/>
                </a:solidFill>
                <a:ea typeface="나눔고딕"/>
              </a:rPr>
              <a:t>.</a:t>
            </a:r>
            <a:endParaRPr lang="ko-KR" altLang="en-US" sz="900" kern="0" spc="100" dirty="0" smtClean="0">
              <a:solidFill>
                <a:srgbClr val="000000"/>
              </a:solidFill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ko-KR" sz="900" kern="0" spc="100" dirty="0" smtClean="0">
                <a:solidFill>
                  <a:srgbClr val="000000"/>
                </a:solidFill>
                <a:ea typeface="나눔고딕"/>
              </a:rPr>
              <a:t>-</a:t>
            </a:r>
            <a:r>
              <a:rPr lang="ko-KR" altLang="en-US" sz="900" kern="0" spc="100" dirty="0">
                <a:solidFill>
                  <a:srgbClr val="000000"/>
                </a:solidFill>
                <a:ea typeface="나눔고딕"/>
              </a:rPr>
              <a:t>사전 </a:t>
            </a:r>
            <a:r>
              <a:rPr lang="ko-KR" altLang="en-US" sz="900" kern="0" spc="100" dirty="0" err="1">
                <a:solidFill>
                  <a:srgbClr val="000000"/>
                </a:solidFill>
                <a:ea typeface="나눔고딕"/>
              </a:rPr>
              <a:t>연락없이</a:t>
            </a:r>
            <a:r>
              <a:rPr lang="ko-KR" altLang="en-US" sz="900" kern="0" spc="100" dirty="0">
                <a:solidFill>
                  <a:srgbClr val="000000"/>
                </a:solidFill>
                <a:ea typeface="나눔고딕"/>
              </a:rPr>
              <a:t> </a:t>
            </a:r>
            <a:r>
              <a:rPr lang="ko-KR" altLang="en-US" sz="900" kern="0" spc="100" dirty="0" err="1" smtClean="0">
                <a:solidFill>
                  <a:srgbClr val="000000"/>
                </a:solidFill>
                <a:ea typeface="나눔고딕"/>
              </a:rPr>
              <a:t>불참시</a:t>
            </a:r>
            <a:r>
              <a:rPr lang="ko-KR" altLang="en-US" sz="900" kern="0" spc="100" dirty="0" smtClean="0">
                <a:solidFill>
                  <a:srgbClr val="000000"/>
                </a:solidFill>
                <a:ea typeface="나눔고딕"/>
              </a:rPr>
              <a:t> </a:t>
            </a:r>
            <a:r>
              <a:rPr lang="ko-KR" altLang="en-US" sz="900" kern="0" spc="100" dirty="0">
                <a:solidFill>
                  <a:srgbClr val="000000"/>
                </a:solidFill>
                <a:ea typeface="나눔고딕"/>
              </a:rPr>
              <a:t>다음 교육 참여에 제한이 있으며</a:t>
            </a:r>
            <a:r>
              <a:rPr lang="en-US" altLang="ko-KR" sz="900" kern="0" spc="100" dirty="0">
                <a:solidFill>
                  <a:srgbClr val="000000"/>
                </a:solidFill>
                <a:ea typeface="나눔고딕"/>
              </a:rPr>
              <a:t>, </a:t>
            </a:r>
            <a:r>
              <a:rPr lang="ko-KR" altLang="en-US" sz="900" kern="0" spc="100" dirty="0" smtClean="0">
                <a:solidFill>
                  <a:srgbClr val="000000"/>
                </a:solidFill>
                <a:ea typeface="나눔고딕"/>
              </a:rPr>
              <a:t>취소할 </a:t>
            </a:r>
            <a:r>
              <a:rPr lang="ko-KR" altLang="en-US" sz="900" kern="0" spc="100" dirty="0">
                <a:solidFill>
                  <a:srgbClr val="000000"/>
                </a:solidFill>
                <a:ea typeface="나눔고딕"/>
              </a:rPr>
              <a:t>경</a:t>
            </a:r>
            <a:r>
              <a:rPr lang="ko-KR" altLang="en-US" sz="900" kern="0" spc="100" dirty="0" smtClean="0">
                <a:solidFill>
                  <a:srgbClr val="000000"/>
                </a:solidFill>
                <a:ea typeface="나눔고딕"/>
              </a:rPr>
              <a:t>우 최소 </a:t>
            </a:r>
            <a:r>
              <a:rPr lang="en-US" altLang="ko-KR" sz="900" kern="0" spc="100" dirty="0">
                <a:solidFill>
                  <a:srgbClr val="000000"/>
                </a:solidFill>
                <a:ea typeface="나눔고딕"/>
              </a:rPr>
              <a:t>3</a:t>
            </a:r>
            <a:r>
              <a:rPr lang="ko-KR" altLang="en-US" sz="900" kern="0" spc="100" dirty="0" smtClean="0">
                <a:solidFill>
                  <a:srgbClr val="000000"/>
                </a:solidFill>
                <a:ea typeface="나눔고딕"/>
              </a:rPr>
              <a:t>일 전   </a:t>
            </a:r>
            <a:endParaRPr lang="en-US" altLang="ko-KR" sz="900" kern="0" spc="100" dirty="0" smtClean="0">
              <a:solidFill>
                <a:srgbClr val="000000"/>
              </a:solidFill>
              <a:ea typeface="나눔고딕"/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ko-KR" sz="900" kern="0" spc="100" dirty="0">
                <a:solidFill>
                  <a:srgbClr val="000000"/>
                </a:solidFill>
                <a:ea typeface="나눔고딕"/>
              </a:rPr>
              <a:t> </a:t>
            </a:r>
            <a:r>
              <a:rPr lang="ko-KR" altLang="en-US" sz="900" kern="0" spc="100" dirty="0" smtClean="0">
                <a:solidFill>
                  <a:srgbClr val="000000"/>
                </a:solidFill>
                <a:ea typeface="나눔고딕"/>
              </a:rPr>
              <a:t>까지</a:t>
            </a:r>
            <a:r>
              <a:rPr lang="en-US" altLang="ko-KR" sz="900" kern="0" spc="100" dirty="0" smtClean="0">
                <a:solidFill>
                  <a:srgbClr val="000000"/>
                </a:solidFill>
                <a:ea typeface="나눔고딕"/>
              </a:rPr>
              <a:t> </a:t>
            </a:r>
            <a:r>
              <a:rPr lang="ko-KR" altLang="en-US" sz="900" kern="0" spc="100" dirty="0" smtClean="0">
                <a:solidFill>
                  <a:srgbClr val="000000"/>
                </a:solidFill>
                <a:ea typeface="나눔고딕"/>
              </a:rPr>
              <a:t>연락을 주시기 바랍니다</a:t>
            </a:r>
            <a:r>
              <a:rPr lang="en-US" altLang="ko-KR" sz="900" kern="0" spc="100" dirty="0">
                <a:solidFill>
                  <a:srgbClr val="000000"/>
                </a:solidFill>
                <a:ea typeface="나눔고딕"/>
              </a:rPr>
              <a:t>.</a:t>
            </a:r>
          </a:p>
          <a:p>
            <a:pPr algn="just" fontAlgn="base">
              <a:lnSpc>
                <a:spcPct val="150000"/>
              </a:lnSpc>
            </a:pPr>
            <a:r>
              <a:rPr lang="en-US" altLang="ko-KR" sz="900" kern="0" spc="100" dirty="0">
                <a:solidFill>
                  <a:srgbClr val="000000"/>
                </a:solidFill>
                <a:ea typeface="나눔고딕"/>
              </a:rPr>
              <a:t>-</a:t>
            </a:r>
            <a:r>
              <a:rPr lang="ko-KR" altLang="en-US" sz="900" kern="0" spc="100" dirty="0">
                <a:solidFill>
                  <a:srgbClr val="000000"/>
                </a:solidFill>
                <a:ea typeface="나눔고딕"/>
              </a:rPr>
              <a:t>주차 공간이 협소한 관계로 대중교통을 이용해 주시기 바랍니다</a:t>
            </a:r>
            <a:r>
              <a:rPr lang="en-US" altLang="ko-KR" sz="900" kern="0" spc="100" dirty="0" smtClean="0">
                <a:solidFill>
                  <a:srgbClr val="000000"/>
                </a:solidFill>
                <a:ea typeface="나눔고딕"/>
              </a:rPr>
              <a:t>. </a:t>
            </a:r>
          </a:p>
          <a:p>
            <a:pPr algn="just" fontAlgn="base">
              <a:lnSpc>
                <a:spcPct val="150000"/>
              </a:lnSpc>
            </a:pPr>
            <a:r>
              <a:rPr lang="en-US" altLang="ko-KR" sz="900" kern="0" spc="100" dirty="0" smtClean="0">
                <a:solidFill>
                  <a:srgbClr val="000000"/>
                </a:solidFill>
                <a:ea typeface="나눔고딕"/>
              </a:rPr>
              <a:t>-</a:t>
            </a:r>
            <a:r>
              <a:rPr lang="ko-KR" altLang="en-US" sz="900" kern="0" spc="100" dirty="0" smtClean="0">
                <a:solidFill>
                  <a:srgbClr val="000000"/>
                </a:solidFill>
                <a:ea typeface="나눔고딕"/>
              </a:rPr>
              <a:t>식수는 따로 제공되지 않으니 개인지참 </a:t>
            </a:r>
            <a:r>
              <a:rPr lang="ko-KR" altLang="en-US" sz="900" kern="0" spc="100" dirty="0" err="1" smtClean="0">
                <a:solidFill>
                  <a:srgbClr val="000000"/>
                </a:solidFill>
                <a:ea typeface="나눔고딕"/>
              </a:rPr>
              <a:t>부탁드립니다</a:t>
            </a:r>
            <a:r>
              <a:rPr lang="en-US" altLang="ko-KR" sz="900" kern="0" spc="100" dirty="0" smtClean="0">
                <a:solidFill>
                  <a:srgbClr val="000000"/>
                </a:solidFill>
                <a:ea typeface="나눔고딕"/>
              </a:rPr>
              <a:t>.</a:t>
            </a:r>
            <a:endParaRPr lang="ko-KR" altLang="en-US" sz="900" kern="0" spc="100" dirty="0">
              <a:solidFill>
                <a:srgbClr val="000000"/>
              </a:solidFill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ko-KR" sz="900" kern="0" spc="100" dirty="0">
                <a:solidFill>
                  <a:srgbClr val="000000"/>
                </a:solidFill>
                <a:ea typeface="나눔고딕"/>
              </a:rPr>
              <a:t>-</a:t>
            </a:r>
            <a:r>
              <a:rPr lang="ko-KR" altLang="en-US" sz="900" kern="0" spc="100" dirty="0">
                <a:solidFill>
                  <a:srgbClr val="000000"/>
                </a:solidFill>
                <a:ea typeface="나눔고딕"/>
              </a:rPr>
              <a:t>센터 상황에 따라 교육일정이 변경되거나 취소될 수 있는 점 양해 </a:t>
            </a:r>
            <a:r>
              <a:rPr lang="ko-KR" altLang="en-US" sz="900" kern="0" spc="100" dirty="0" err="1">
                <a:solidFill>
                  <a:srgbClr val="000000"/>
                </a:solidFill>
                <a:ea typeface="나눔고딕"/>
              </a:rPr>
              <a:t>부탁드립니다</a:t>
            </a:r>
            <a:endParaRPr lang="en-US" altLang="ko-KR" sz="900" kern="0" spc="75" dirty="0">
              <a:solidFill>
                <a:srgbClr val="000000"/>
              </a:solidFill>
              <a:latin typeface="THE아이스커피" panose="02020603020101020101" pitchFamily="18" charset="-127"/>
              <a:ea typeface="THE아이스커피" panose="02020603020101020101" pitchFamily="18" charset="-127"/>
              <a:cs typeface="THE아이스커피" panose="02020603020101020101" pitchFamily="18" charset="-127"/>
            </a:endParaRPr>
          </a:p>
          <a:p>
            <a:pPr algn="just">
              <a:lnSpc>
                <a:spcPct val="150000"/>
              </a:lnSpc>
              <a:defRPr/>
            </a:pPr>
            <a:endParaRPr lang="en-US" altLang="ko-KR" sz="1400" kern="0" spc="75" dirty="0" smtClean="0">
              <a:solidFill>
                <a:srgbClr val="000000"/>
              </a:solidFill>
              <a:latin typeface="THE아이스커피"/>
              <a:ea typeface="THE아이스커피"/>
              <a:cs typeface="THE아이스커피"/>
            </a:endParaRPr>
          </a:p>
        </p:txBody>
      </p:sp>
      <p:sp>
        <p:nvSpPr>
          <p:cNvPr id="32" name="모서리가 둥근 직사각형 31"/>
          <p:cNvSpPr/>
          <p:nvPr/>
        </p:nvSpPr>
        <p:spPr>
          <a:xfrm>
            <a:off x="1259243" y="2490836"/>
            <a:ext cx="4585702" cy="58954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altLang="ko-KR" sz="500" b="1" kern="0" spc="127" dirty="0"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40"/>
                  </a:srgbClr>
                </a:outerShdw>
              </a:effectLst>
              <a:latin typeface="12롯데마트행복Medium" panose="02020603020101020101" pitchFamily="18" charset="-127"/>
              <a:ea typeface="12롯데마트행복Medium" panose="02020603020101020101" pitchFamily="18" charset="-127"/>
              <a:cs typeface="THE아이스커피"/>
            </a:endParaRPr>
          </a:p>
          <a:p>
            <a:pPr algn="ctr">
              <a:defRPr/>
            </a:pPr>
            <a:r>
              <a:rPr lang="ko-KR" altLang="en-US" sz="3200" b="1" kern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12롯데마트행복Medium" panose="02020603020101020101" pitchFamily="18" charset="-127"/>
                <a:ea typeface="12롯데마트행복Medium" panose="02020603020101020101" pitchFamily="18" charset="-127"/>
                <a:cs typeface="THE아이스커피"/>
              </a:rPr>
              <a:t>클로버 부모</a:t>
            </a:r>
            <a:r>
              <a:rPr lang="en-US" altLang="ko-KR" sz="3200" b="1" kern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12롯데마트행복Medium" panose="02020603020101020101" pitchFamily="18" charset="-127"/>
                <a:ea typeface="12롯데마트행복Medium" panose="02020603020101020101" pitchFamily="18" charset="-127"/>
                <a:cs typeface="THE아이스커피"/>
              </a:rPr>
              <a:t>-</a:t>
            </a:r>
            <a:r>
              <a:rPr lang="ko-KR" altLang="en-US" sz="3200" b="1" kern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12롯데마트행복Medium" panose="02020603020101020101" pitchFamily="18" charset="-127"/>
                <a:ea typeface="12롯데마트행복Medium" panose="02020603020101020101" pitchFamily="18" charset="-127"/>
                <a:cs typeface="THE아이스커피"/>
              </a:rPr>
              <a:t>자녀 체험</a:t>
            </a:r>
            <a:endParaRPr lang="en-US" altLang="ko-KR" sz="3200" b="1" kern="0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12롯데마트행복Medium" panose="02020603020101020101" pitchFamily="18" charset="-127"/>
              <a:ea typeface="12롯데마트행복Medium" panose="02020603020101020101" pitchFamily="18" charset="-127"/>
              <a:cs typeface="THE아이스커피"/>
            </a:endParaRPr>
          </a:p>
          <a:p>
            <a:pPr algn="ctr">
              <a:defRPr/>
            </a:pPr>
            <a:endParaRPr lang="en-US" altLang="ko-KR" sz="800" b="1" kern="0" spc="127" dirty="0" smtClean="0"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40"/>
                  </a:srgbClr>
                </a:outerShdw>
              </a:effectLst>
              <a:latin typeface="12롯데마트행복Medium" panose="02020603020101020101" pitchFamily="18" charset="-127"/>
              <a:ea typeface="12롯데마트행복Medium" panose="02020603020101020101" pitchFamily="18" charset="-127"/>
              <a:cs typeface="THE아이스커피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>
          <a:xfrm>
            <a:off x="2136276" y="3241678"/>
            <a:ext cx="77942" cy="15581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68580" tIns="34290" rIns="68580" bIns="34290" anchor="ctr" anchorCtr="0">
            <a:prstTxWarp prst="textNoShape">
              <a:avLst/>
            </a:prstTxWarp>
            <a:spAutoFit/>
          </a:bodyPr>
          <a:lstStyle/>
          <a:p>
            <a:pPr lvl="0">
              <a:defRPr/>
            </a:pPr>
            <a:endParaRPr lang="ko-KR" altLang="en-US" sz="135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>
          <a:xfrm>
            <a:off x="2135153" y="3219875"/>
            <a:ext cx="77942" cy="15581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68580" tIns="34290" rIns="68580" bIns="34290" anchor="ctr" anchorCtr="0">
            <a:prstTxWarp prst="textNoShape">
              <a:avLst/>
            </a:prstTxWarp>
            <a:spAutoFit/>
          </a:bodyPr>
          <a:lstStyle/>
          <a:p>
            <a:pPr lvl="0">
              <a:defRPr/>
            </a:pPr>
            <a:endParaRPr lang="ko-KR" altLang="en-US" sz="135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>
          <a:xfrm>
            <a:off x="2123002" y="3217813"/>
            <a:ext cx="3236121" cy="15581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68580" tIns="34290" rIns="68580" bIns="34290" anchor="ctr" anchorCtr="0">
            <a:prstTxWarp prst="textNoShape">
              <a:avLst/>
            </a:prstTxWarp>
            <a:spAutoFit/>
          </a:bodyPr>
          <a:lstStyle/>
          <a:p>
            <a:pPr lvl="0">
              <a:defRPr/>
            </a:pPr>
            <a:endParaRPr lang="ko-KR" altLang="en-US" sz="135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>
          <a:xfrm>
            <a:off x="2134028" y="3343685"/>
            <a:ext cx="3222289" cy="15581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68580" tIns="34290" rIns="68580" bIns="34290" anchor="ctr" anchorCtr="0">
            <a:prstTxWarp prst="textNoShape">
              <a:avLst/>
            </a:prstTxWarp>
            <a:spAutoFit/>
          </a:bodyPr>
          <a:lstStyle/>
          <a:p>
            <a:pPr lvl="0">
              <a:defRPr/>
            </a:pPr>
            <a:endParaRPr lang="ko-KR" altLang="en-US" sz="1350"/>
          </a:p>
        </p:txBody>
      </p:sp>
      <p:graphicFrame>
        <p:nvGraphicFramePr>
          <p:cNvPr id="21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047290"/>
              </p:ext>
            </p:extLst>
          </p:nvPr>
        </p:nvGraphicFramePr>
        <p:xfrm>
          <a:off x="391113" y="959203"/>
          <a:ext cx="6026324" cy="4124861"/>
        </p:xfrm>
        <a:graphic>
          <a:graphicData uri="http://schemas.openxmlformats.org/drawingml/2006/table">
            <a:tbl>
              <a:tblPr/>
              <a:tblGrid>
                <a:gridCol w="15407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42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757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85595"/>
              </a:tblGrid>
              <a:tr h="29342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교육일정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8455" marR="48455" marT="13396" marB="1339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소요시간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8455" marR="48455" marT="13396" marB="1339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 용</a:t>
                      </a: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8455" marR="48455" marT="13396" marB="1339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90767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차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2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차</a:t>
                      </a:r>
                      <a:endParaRPr lang="en-US" altLang="ko-KR" sz="1000" b="1" kern="0" spc="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15:50 ~ 16:00</a:t>
                      </a:r>
                    </a:p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sz="1000" b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차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10:20 ~ 10:30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8455" marR="48455" marT="13396" marB="1339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8455" marR="48455" marT="13396" marB="1339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•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출석명부 등록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•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이수증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발급안내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0620">
                <a:tc rowSpan="3">
                  <a:txBody>
                    <a:bodyPr/>
                    <a:lstStyle/>
                    <a:p>
                      <a:pPr algn="ctr" fontAlgn="base" latinLnBrk="1"/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차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차</a:t>
                      </a:r>
                      <a:endParaRPr lang="en-US" altLang="ko-KR" sz="1000" b="1" kern="0" spc="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16:00 ~ 17:10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3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차      </a:t>
                      </a:r>
                      <a:endParaRPr lang="en-US" altLang="ko-KR" sz="1000" b="1" kern="0" spc="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10;30 ~ 11:40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8455" marR="48455" marT="13396" marB="1339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70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8455" marR="48455" marT="13396" marB="1339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ko-KR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ko-KR" alt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차</a:t>
                      </a:r>
                      <a:endParaRPr lang="en-US" altLang="ko-KR" sz="10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영아</a:t>
                      </a: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o-KR" alt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▶</a:t>
                      </a:r>
                      <a:r>
                        <a:rPr lang="ko-KR" altLang="en-US" sz="1000" b="1" i="0" kern="1200" dirty="0" err="1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아름다운이웃</a:t>
                      </a:r>
                      <a:r>
                        <a:rPr lang="ko-KR" altLang="en-US" sz="1000" b="1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1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1000" b="1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내가 만든 선물 </a:t>
                      </a:r>
                      <a:r>
                        <a:rPr lang="en-US" altLang="ko-KR" sz="1000" b="1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00" b="1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영아</a:t>
                      </a:r>
                      <a:r>
                        <a:rPr lang="en-US" altLang="ko-KR" sz="1000" b="1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000" b="0" i="0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소리를 만들어요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뽁뽁이를</a:t>
                      </a: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터뜨려요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소리나는</a:t>
                      </a: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과자통을</a:t>
                      </a: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만들어요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이웃에게 선물해요</a:t>
                      </a:r>
                      <a:endParaRPr lang="ko-KR" alt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6234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ko-KR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차</a:t>
                      </a:r>
                      <a:endParaRPr lang="en-US" altLang="ko-KR" sz="10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유아</a:t>
                      </a:r>
                      <a:endParaRPr lang="ko-KR" altLang="en-US" sz="10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o-KR" alt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▶ </a:t>
                      </a:r>
                      <a:r>
                        <a:rPr lang="ko-KR" altLang="en-US" sz="1000" b="1" i="0" kern="1200" dirty="0" err="1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아름다운이웃</a:t>
                      </a:r>
                      <a:r>
                        <a:rPr lang="ko-KR" altLang="en-US" sz="1000" b="1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1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ko-KR" altLang="en-US" sz="1000" b="1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내가 만든 저금통 </a:t>
                      </a:r>
                      <a:r>
                        <a:rPr lang="en-US" altLang="ko-KR" sz="1000" b="1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00" b="1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유아</a:t>
                      </a:r>
                      <a:r>
                        <a:rPr lang="en-US" altLang="ko-KR" sz="1000" b="1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000" b="0" i="0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소곤소곤 말해요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절제통장 꾸미기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저금통을 만들어요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내가 먹을 만큼만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endParaRPr lang="ko-KR" alt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234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ko-KR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ko-KR" alt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차</a:t>
                      </a:r>
                      <a:endParaRPr lang="en-US" altLang="ko-KR" sz="10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o-KR" alt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영아</a:t>
                      </a:r>
                      <a:endParaRPr lang="ko-KR" altLang="en-US" sz="10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o-KR" alt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▶ </a:t>
                      </a:r>
                      <a:r>
                        <a:rPr lang="ko-KR" altLang="en-US" sz="1000" b="1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긍정의 가족 </a:t>
                      </a:r>
                      <a:r>
                        <a:rPr lang="en-US" altLang="ko-KR" sz="1000" b="1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1000" b="1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소리야 소리야 </a:t>
                      </a:r>
                      <a:r>
                        <a:rPr lang="en-US" altLang="ko-KR" sz="1000" b="1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00" b="1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영아</a:t>
                      </a:r>
                      <a:r>
                        <a:rPr lang="en-US" altLang="ko-KR" sz="1000" b="1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000" b="0" i="0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소리를 들어요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ko-KR" altLang="en-US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마라카스</a:t>
                      </a: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만들기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소리 짝꿍 찾기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ko-KR" alt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엄마랑 </a:t>
                      </a:r>
                      <a:r>
                        <a:rPr lang="ko-KR" altLang="en-US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부비부비</a:t>
                      </a:r>
                      <a:endParaRPr lang="ko-KR" altLang="en-US" sz="10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2298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차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차</a:t>
                      </a:r>
                      <a:endParaRPr lang="en-US" altLang="ko-KR" sz="1000" b="1" kern="0" spc="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17:10 ~ 17:20</a:t>
                      </a:r>
                    </a:p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차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11:40 ~11:50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8455" marR="48455" marT="13396" marB="1339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48455" marR="48455" marT="13396" marB="1339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•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질의응답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•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정리 및 출석 체크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•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이수증발급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안내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폐회 및 귀가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91113" y="0"/>
            <a:ext cx="5589431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 smtClean="0"/>
              <a:t>[</a:t>
            </a:r>
            <a:r>
              <a:rPr lang="ko-KR" altLang="en-US" sz="1400" b="1" dirty="0" smtClean="0"/>
              <a:t>교육 세부 일정 안내</a:t>
            </a:r>
            <a:r>
              <a:rPr lang="en-US" altLang="ko-KR" sz="1400" b="1" dirty="0" smtClean="0"/>
              <a:t>]</a:t>
            </a:r>
            <a:r>
              <a:rPr lang="ko-KR" altLang="en-US" sz="1400" b="1" dirty="0" smtClean="0"/>
              <a:t> </a:t>
            </a:r>
            <a:endParaRPr lang="en-US" altLang="ko-KR" sz="1400" b="1" dirty="0" smtClean="0"/>
          </a:p>
          <a:p>
            <a:pPr algn="just">
              <a:defRPr/>
            </a:pPr>
            <a:r>
              <a:rPr lang="en-US" altLang="ko-KR" sz="1200" kern="0" spc="170" dirty="0" smtClean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 1</a:t>
            </a:r>
            <a:r>
              <a:rPr lang="ko-KR" altLang="en-US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차</a:t>
            </a:r>
            <a:r>
              <a:rPr lang="ko-KR" altLang="en-US" sz="1200" kern="0" spc="170" dirty="0">
                <a:solidFill>
                  <a:srgbClr val="FF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 </a:t>
            </a:r>
            <a:r>
              <a:rPr lang="ko-KR" altLang="en-US" sz="1200" kern="0" spc="170" dirty="0">
                <a:solidFill>
                  <a:srgbClr val="C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영아</a:t>
            </a:r>
            <a:r>
              <a:rPr lang="ko-KR" altLang="en-US" sz="1200" kern="0" spc="170" dirty="0">
                <a:solidFill>
                  <a:srgbClr val="FF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 </a:t>
            </a:r>
            <a:r>
              <a:rPr lang="en-US" altLang="ko-KR" sz="1200" kern="0" spc="170" dirty="0">
                <a:solidFill>
                  <a:schemeClr val="tx1">
                    <a:lumMod val="95000"/>
                    <a:lumOff val="5000"/>
                  </a:schemeClr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2</a:t>
            </a:r>
            <a:r>
              <a:rPr lang="ko-KR" altLang="en-US" sz="1200" kern="0" spc="17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월</a:t>
            </a:r>
            <a:r>
              <a:rPr lang="en-US" altLang="ko-KR" sz="1200" kern="0" spc="170" dirty="0" smtClean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 15</a:t>
            </a:r>
            <a:r>
              <a:rPr lang="ko-KR" altLang="en-US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일 </a:t>
            </a:r>
            <a:r>
              <a:rPr lang="en-US" altLang="ko-KR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(</a:t>
            </a:r>
            <a:r>
              <a:rPr lang="ko-KR" altLang="en-US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목</a:t>
            </a:r>
            <a:r>
              <a:rPr lang="en-US" altLang="ko-KR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) 16</a:t>
            </a:r>
            <a:r>
              <a:rPr lang="ko-KR" altLang="en-US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시</a:t>
            </a:r>
            <a:r>
              <a:rPr lang="en-US" altLang="ko-KR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~17</a:t>
            </a:r>
            <a:r>
              <a:rPr lang="ko-KR" altLang="en-US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시 </a:t>
            </a:r>
            <a:r>
              <a:rPr lang="en-US" altLang="ko-KR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10</a:t>
            </a:r>
            <a:r>
              <a:rPr lang="ko-KR" altLang="en-US" sz="1200" kern="0" spc="170" dirty="0" smtClean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분</a:t>
            </a:r>
            <a:r>
              <a:rPr lang="en-US" altLang="ko-KR" sz="1200" kern="0" spc="170" dirty="0" smtClean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      </a:t>
            </a:r>
          </a:p>
          <a:p>
            <a:pPr algn="just">
              <a:defRPr/>
            </a:pPr>
            <a:r>
              <a:rPr lang="en-US" altLang="ko-KR" sz="1200" kern="0" spc="170" dirty="0" smtClean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 2</a:t>
            </a:r>
            <a:r>
              <a:rPr lang="ko-KR" altLang="en-US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차 </a:t>
            </a:r>
            <a:r>
              <a:rPr lang="ko-KR" altLang="en-US" sz="1200" kern="0" spc="170" dirty="0">
                <a:solidFill>
                  <a:srgbClr val="C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유</a:t>
            </a:r>
            <a:r>
              <a:rPr lang="ko-KR" altLang="en-US" sz="1200" kern="0" spc="170" dirty="0" smtClean="0">
                <a:solidFill>
                  <a:srgbClr val="C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아</a:t>
            </a:r>
            <a:r>
              <a:rPr lang="ko-KR" altLang="en-US" sz="1200" kern="0" spc="170" dirty="0" smtClean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 </a:t>
            </a:r>
            <a:r>
              <a:rPr lang="en-US" altLang="ko-KR" sz="1200" kern="0" spc="170" dirty="0" smtClean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2</a:t>
            </a:r>
            <a:r>
              <a:rPr lang="ko-KR" altLang="en-US" sz="1200" kern="0" spc="170" dirty="0" smtClean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월 </a:t>
            </a:r>
            <a:r>
              <a:rPr lang="en-US" altLang="ko-KR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2</a:t>
            </a:r>
            <a:r>
              <a:rPr lang="en-US" altLang="ko-KR" sz="1200" kern="0" spc="170" dirty="0" smtClean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2</a:t>
            </a:r>
            <a:r>
              <a:rPr lang="ko-KR" altLang="en-US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일 </a:t>
            </a:r>
            <a:r>
              <a:rPr lang="en-US" altLang="ko-KR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(</a:t>
            </a:r>
            <a:r>
              <a:rPr lang="ko-KR" altLang="en-US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목</a:t>
            </a:r>
            <a:r>
              <a:rPr lang="en-US" altLang="ko-KR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) </a:t>
            </a:r>
            <a:r>
              <a:rPr lang="en-US" altLang="ko-KR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16</a:t>
            </a:r>
            <a:r>
              <a:rPr lang="ko-KR" altLang="en-US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시</a:t>
            </a:r>
            <a:r>
              <a:rPr lang="en-US" altLang="ko-KR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~17</a:t>
            </a:r>
            <a:r>
              <a:rPr lang="ko-KR" altLang="en-US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시 </a:t>
            </a:r>
            <a:r>
              <a:rPr lang="en-US" altLang="ko-KR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10</a:t>
            </a:r>
            <a:r>
              <a:rPr lang="ko-KR" altLang="en-US" sz="1200" kern="0" spc="170" dirty="0" smtClean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분</a:t>
            </a:r>
            <a:endParaRPr lang="en-US" altLang="ko-KR" sz="1200" kern="0" spc="170" dirty="0" smtClean="0">
              <a:solidFill>
                <a:srgbClr val="000000"/>
              </a:solidFill>
              <a:latin typeface="THE아이스커피" panose="02020603020101020101" pitchFamily="18" charset="-127"/>
              <a:ea typeface="THE아이스커피" panose="02020603020101020101" pitchFamily="18" charset="-127"/>
              <a:cs typeface="THE아이스커피" panose="02020603020101020101" pitchFamily="18" charset="-127"/>
            </a:endParaRPr>
          </a:p>
          <a:p>
            <a:pPr algn="just">
              <a:defRPr/>
            </a:pPr>
            <a:r>
              <a:rPr lang="en-US" altLang="ko-KR" sz="1200" kern="0" spc="170" dirty="0" smtClean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 </a:t>
            </a:r>
            <a:r>
              <a:rPr lang="en-US" altLang="ko-KR" sz="1200" kern="0" spc="170" dirty="0" smtClean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3</a:t>
            </a:r>
            <a:r>
              <a:rPr lang="ko-KR" altLang="en-US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차 </a:t>
            </a:r>
            <a:r>
              <a:rPr lang="ko-KR" altLang="en-US" sz="1200" kern="0" spc="170" dirty="0">
                <a:solidFill>
                  <a:srgbClr val="C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영</a:t>
            </a:r>
            <a:r>
              <a:rPr lang="ko-KR" altLang="en-US" sz="1200" kern="0" spc="170" dirty="0" smtClean="0">
                <a:solidFill>
                  <a:srgbClr val="C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아</a:t>
            </a:r>
            <a:r>
              <a:rPr lang="ko-KR" altLang="en-US" sz="1200" kern="0" spc="17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 </a:t>
            </a:r>
            <a:r>
              <a:rPr lang="en-US" altLang="ko-KR" sz="1200" kern="0" spc="170" dirty="0">
                <a:solidFill>
                  <a:schemeClr val="tx1">
                    <a:lumMod val="95000"/>
                    <a:lumOff val="5000"/>
                  </a:schemeClr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2</a:t>
            </a:r>
            <a:r>
              <a:rPr lang="ko-KR" altLang="en-US" sz="1200" kern="0" spc="17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월 </a:t>
            </a:r>
            <a:r>
              <a:rPr lang="en-US" altLang="ko-KR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2</a:t>
            </a:r>
            <a:r>
              <a:rPr lang="en-US" altLang="ko-KR" sz="1200" kern="0" spc="170" dirty="0" smtClean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9</a:t>
            </a:r>
            <a:r>
              <a:rPr lang="ko-KR" altLang="en-US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일 </a:t>
            </a:r>
            <a:r>
              <a:rPr lang="en-US" altLang="ko-KR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(</a:t>
            </a:r>
            <a:r>
              <a:rPr lang="ko-KR" altLang="en-US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목</a:t>
            </a:r>
            <a:r>
              <a:rPr lang="en-US" altLang="ko-KR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) </a:t>
            </a:r>
            <a:r>
              <a:rPr lang="en-US" altLang="ko-KR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10</a:t>
            </a:r>
            <a:r>
              <a:rPr lang="ko-KR" altLang="en-US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시</a:t>
            </a:r>
            <a:r>
              <a:rPr lang="en-US" altLang="ko-KR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30</a:t>
            </a:r>
            <a:r>
              <a:rPr lang="ko-KR" altLang="en-US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분</a:t>
            </a:r>
            <a:r>
              <a:rPr lang="en-US" altLang="ko-KR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~11</a:t>
            </a:r>
            <a:r>
              <a:rPr lang="ko-KR" altLang="en-US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시 </a:t>
            </a:r>
            <a:r>
              <a:rPr lang="en-US" altLang="ko-KR" sz="1200" kern="0" spc="170" dirty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40</a:t>
            </a:r>
            <a:r>
              <a:rPr lang="ko-KR" altLang="en-US" sz="1200" kern="0" spc="170" dirty="0" smtClean="0">
                <a:solidFill>
                  <a:srgbClr val="000000"/>
                </a:solidFill>
                <a:latin typeface="THE아이스커피" panose="02020603020101020101" pitchFamily="18" charset="-127"/>
                <a:ea typeface="THE아이스커피" panose="02020603020101020101" pitchFamily="18" charset="-127"/>
                <a:cs typeface="THE아이스커피" panose="02020603020101020101" pitchFamily="18" charset="-127"/>
              </a:rPr>
              <a:t>분</a:t>
            </a:r>
            <a:endParaRPr lang="en-US" altLang="ko-KR" sz="1200" kern="0" spc="170" dirty="0" smtClean="0">
              <a:solidFill>
                <a:srgbClr val="000000"/>
              </a:solidFill>
              <a:latin typeface="THE아이스커피" panose="02020603020101020101" pitchFamily="18" charset="-127"/>
              <a:ea typeface="THE아이스커피" panose="02020603020101020101" pitchFamily="18" charset="-127"/>
              <a:cs typeface="THE아이스커피" panose="02020603020101020101" pitchFamily="18" charset="-127"/>
            </a:endParaRPr>
          </a:p>
        </p:txBody>
      </p:sp>
      <p:sp>
        <p:nvSpPr>
          <p:cNvPr id="8" name="_x599024880"/>
          <p:cNvSpPr>
            <a:spLocks noChangeArrowheads="1"/>
          </p:cNvSpPr>
          <p:nvPr/>
        </p:nvSpPr>
        <p:spPr>
          <a:xfrm>
            <a:off x="391113" y="5360274"/>
            <a:ext cx="6051044" cy="3633088"/>
          </a:xfrm>
          <a:prstGeom prst="rect">
            <a:avLst/>
          </a:prstGeom>
          <a:solidFill>
            <a:srgbClr val="FFFFFF"/>
          </a:solidFill>
          <a:ln w="4191">
            <a:solidFill>
              <a:srgbClr val="000000"/>
            </a:solidFill>
            <a:miter/>
          </a:ln>
        </p:spPr>
        <p:txBody>
          <a:bodyPr vert="horz" wrap="square" lIns="68580" tIns="34290" rIns="68580" bIns="34290" anchor="ctr" anchorCtr="0">
            <a:prstTxWarp prst="textNoShape">
              <a:avLst/>
            </a:prstTxWarp>
          </a:bodyPr>
          <a:lstStyle/>
          <a:p>
            <a:pPr algn="just" defTabSz="685800" eaLnBrk="0" latinLnBrk="0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1125" b="1" dirty="0">
              <a:solidFill>
                <a:srgbClr val="000000"/>
              </a:solidFill>
              <a:latin typeface="함초롬바탕"/>
              <a:ea typeface="나눔고딕"/>
            </a:endParaRPr>
          </a:p>
          <a:p>
            <a:pPr algn="just" defTabSz="685800" eaLnBrk="0" latinLnBrk="0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1125" b="1" dirty="0">
              <a:solidFill>
                <a:srgbClr val="000000"/>
              </a:solidFill>
              <a:latin typeface="함초롬바탕"/>
              <a:ea typeface="나눔고딕"/>
            </a:endParaRPr>
          </a:p>
          <a:p>
            <a:pPr lvl="1" algn="just" eaLnBrk="0" latinLnBrk="0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100" b="1" dirty="0">
              <a:solidFill>
                <a:srgbClr val="000000"/>
              </a:solidFill>
              <a:latin typeface="함초롬바탕"/>
              <a:ea typeface="나눔고딕"/>
            </a:endParaRPr>
          </a:p>
          <a:p>
            <a:pPr algn="just" defTabSz="685800" eaLnBrk="0" latinLnBrk="0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1125" b="1" dirty="0">
              <a:solidFill>
                <a:srgbClr val="000000"/>
              </a:solidFill>
              <a:latin typeface="함초롬바탕"/>
              <a:ea typeface="나눔고딕"/>
            </a:endParaRPr>
          </a:p>
          <a:p>
            <a:pPr marL="214313" indent="-214313" algn="just" defTabSz="685800" eaLnBrk="0" latinLnBrk="0" hangingPunct="0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r>
              <a:rPr lang="ko-KR" altLang="en-US" sz="1125" b="1" dirty="0" smtClean="0">
                <a:solidFill>
                  <a:srgbClr val="000000"/>
                </a:solidFill>
                <a:latin typeface="함초롬바탕"/>
                <a:ea typeface="나눔고딕"/>
              </a:rPr>
              <a:t>찾아오시는 </a:t>
            </a:r>
            <a:r>
              <a:rPr lang="ko-KR" altLang="en-US" sz="1125" b="1" dirty="0">
                <a:solidFill>
                  <a:srgbClr val="000000"/>
                </a:solidFill>
                <a:latin typeface="함초롬바탕"/>
                <a:ea typeface="나눔고딕"/>
              </a:rPr>
              <a:t>길 </a:t>
            </a:r>
            <a:r>
              <a:rPr lang="en-US" altLang="ko-KR" sz="1125" b="1" dirty="0">
                <a:solidFill>
                  <a:srgbClr val="000000"/>
                </a:solidFill>
                <a:latin typeface="나눔고딕"/>
                <a:ea typeface="나눔고딕"/>
              </a:rPr>
              <a:t>(</a:t>
            </a:r>
            <a:r>
              <a:rPr lang="ko-KR" altLang="en-US" sz="1125" b="1" dirty="0">
                <a:solidFill>
                  <a:srgbClr val="000000"/>
                </a:solidFill>
                <a:latin typeface="함초롬바탕"/>
                <a:ea typeface="나눔고딕"/>
              </a:rPr>
              <a:t>약도</a:t>
            </a:r>
            <a:r>
              <a:rPr lang="en-US" altLang="ko-KR" sz="1125" b="1" dirty="0">
                <a:solidFill>
                  <a:srgbClr val="000000"/>
                </a:solidFill>
                <a:latin typeface="나눔고딕"/>
                <a:ea typeface="나눔고딕"/>
              </a:rPr>
              <a:t>)</a:t>
            </a:r>
            <a:r>
              <a:rPr lang="en-US" altLang="ko-KR" sz="1650" b="1" dirty="0">
                <a:solidFill>
                  <a:srgbClr val="000000"/>
                </a:solidFill>
                <a:latin typeface="함초롬바탕"/>
                <a:ea typeface="나눔고딕"/>
              </a:rPr>
              <a:t> </a:t>
            </a:r>
          </a:p>
          <a:p>
            <a:pPr marL="214313" indent="-214313" algn="just" defTabSz="685800" eaLnBrk="0" latinLnBrk="0" hangingPunct="0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endParaRPr lang="en-US" altLang="ko-KR" sz="525" b="1" dirty="0">
              <a:solidFill>
                <a:srgbClr val="000000"/>
              </a:solidFill>
              <a:latin typeface="함초롬바탕"/>
              <a:ea typeface="나눔고딕"/>
            </a:endParaRPr>
          </a:p>
          <a:p>
            <a:pPr algn="ctr" defTabSz="685800" eaLnBrk="0" latinLnBrk="0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sz="900" dirty="0">
                <a:solidFill>
                  <a:srgbClr val="000000"/>
                </a:solidFill>
                <a:latin typeface="HY중고딕"/>
                <a:ea typeface="HY중고딕"/>
              </a:rPr>
              <a:t>      </a:t>
            </a:r>
            <a:r>
              <a:rPr lang="ko-KR" altLang="en-US" sz="900" dirty="0" smtClean="0">
                <a:solidFill>
                  <a:srgbClr val="000000"/>
                </a:solidFill>
                <a:latin typeface="HY중고딕"/>
                <a:ea typeface="HY중고딕"/>
              </a:rPr>
              <a:t>                                                주소 </a:t>
            </a:r>
            <a:r>
              <a:rPr lang="en-US" altLang="ko-KR" sz="900" dirty="0">
                <a:solidFill>
                  <a:srgbClr val="000000"/>
                </a:solidFill>
                <a:latin typeface="HY중고딕"/>
                <a:ea typeface="HY중고딕"/>
              </a:rPr>
              <a:t>: </a:t>
            </a:r>
            <a:r>
              <a:rPr lang="ko-KR" altLang="en-US" sz="900" dirty="0">
                <a:solidFill>
                  <a:srgbClr val="000000"/>
                </a:solidFill>
                <a:latin typeface="HY중고딕"/>
                <a:ea typeface="HY중고딕"/>
              </a:rPr>
              <a:t>인천광역시 남동구 </a:t>
            </a:r>
            <a:r>
              <a:rPr lang="ko-KR" altLang="en-US" sz="900" dirty="0" err="1">
                <a:solidFill>
                  <a:srgbClr val="000000"/>
                </a:solidFill>
                <a:latin typeface="HY중고딕"/>
                <a:ea typeface="HY중고딕"/>
              </a:rPr>
              <a:t>소래로</a:t>
            </a:r>
            <a:r>
              <a:rPr lang="en-US" altLang="ko-KR" sz="900" dirty="0">
                <a:solidFill>
                  <a:srgbClr val="000000"/>
                </a:solidFill>
                <a:latin typeface="HY중고딕"/>
                <a:ea typeface="HY중고딕"/>
              </a:rPr>
              <a:t>645, </a:t>
            </a:r>
            <a:r>
              <a:rPr lang="ko-KR" altLang="en-US" sz="900" dirty="0">
                <a:solidFill>
                  <a:srgbClr val="000000"/>
                </a:solidFill>
                <a:latin typeface="HY중고딕"/>
                <a:ea typeface="HY중고딕"/>
              </a:rPr>
              <a:t>남동구평생학습관</a:t>
            </a:r>
            <a:r>
              <a:rPr lang="en-US" altLang="ko-KR" sz="900" dirty="0">
                <a:solidFill>
                  <a:srgbClr val="000000"/>
                </a:solidFill>
                <a:latin typeface="HY중고딕"/>
                <a:ea typeface="HY중고딕"/>
              </a:rPr>
              <a:t>2</a:t>
            </a:r>
            <a:r>
              <a:rPr lang="ko-KR" altLang="en-US" sz="900" dirty="0">
                <a:solidFill>
                  <a:srgbClr val="000000"/>
                </a:solidFill>
                <a:latin typeface="HY중고딕"/>
                <a:ea typeface="HY중고딕"/>
              </a:rPr>
              <a:t>층</a:t>
            </a:r>
          </a:p>
          <a:p>
            <a:pPr algn="ctr" defTabSz="685800" eaLnBrk="0" latinLnBrk="0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sz="900" dirty="0">
                <a:solidFill>
                  <a:srgbClr val="001AFF"/>
                </a:solidFill>
                <a:latin typeface="HY중고딕"/>
                <a:ea typeface="HY중고딕"/>
              </a:rPr>
              <a:t>                          </a:t>
            </a:r>
            <a:r>
              <a:rPr lang="ko-KR" altLang="en-US" sz="900" dirty="0" smtClean="0">
                <a:solidFill>
                  <a:srgbClr val="001AFF"/>
                </a:solidFill>
                <a:latin typeface="HY중고딕"/>
                <a:ea typeface="HY중고딕"/>
              </a:rPr>
              <a:t>                                                </a:t>
            </a:r>
            <a:r>
              <a:rPr lang="ko-KR" altLang="en-US" sz="900" dirty="0">
                <a:solidFill>
                  <a:srgbClr val="001AFF"/>
                </a:solidFill>
                <a:latin typeface="HY중고딕"/>
                <a:ea typeface="HY중고딕"/>
              </a:rPr>
              <a:t>남동구육아종합지원센터</a:t>
            </a:r>
            <a:r>
              <a:rPr lang="ko-KR" altLang="en-US" sz="900" dirty="0">
                <a:solidFill>
                  <a:srgbClr val="000000"/>
                </a:solidFill>
                <a:latin typeface="HY중고딕"/>
                <a:ea typeface="HY중고딕"/>
              </a:rPr>
              <a:t> </a:t>
            </a:r>
            <a:r>
              <a:rPr lang="en-US" altLang="ko-KR" sz="900" dirty="0">
                <a:solidFill>
                  <a:srgbClr val="000000"/>
                </a:solidFill>
                <a:latin typeface="HY중고딕"/>
                <a:ea typeface="HY중고딕"/>
              </a:rPr>
              <a:t>(☎</a:t>
            </a:r>
            <a:r>
              <a:rPr lang="en-US" altLang="ko-KR" sz="900" dirty="0" smtClean="0">
                <a:solidFill>
                  <a:srgbClr val="000000"/>
                </a:solidFill>
                <a:latin typeface="HY중고딕"/>
                <a:ea typeface="HY중고딕"/>
              </a:rPr>
              <a:t>032-719-1603)</a:t>
            </a:r>
          </a:p>
          <a:p>
            <a:pPr algn="ctr" defTabSz="685800" eaLnBrk="0" latinLnBrk="0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900" dirty="0" smtClean="0">
              <a:solidFill>
                <a:srgbClr val="000000"/>
              </a:solidFill>
              <a:latin typeface="HY중고딕"/>
              <a:ea typeface="HY중고딕"/>
            </a:endParaRPr>
          </a:p>
          <a:p>
            <a:pPr algn="just" defTabSz="685800" eaLnBrk="0" latinLnBrk="0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825" dirty="0">
              <a:solidFill>
                <a:srgbClr val="000000"/>
              </a:solidFill>
              <a:latin typeface="HY중고딕"/>
              <a:ea typeface="HY중고딕"/>
            </a:endParaRPr>
          </a:p>
          <a:p>
            <a:pPr marL="214313" indent="-214313" algn="just" defTabSz="685800" eaLnBrk="0" latinLnBrk="0" hangingPunct="0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endParaRPr lang="en-US" altLang="ko-KR" sz="825" dirty="0" smtClean="0">
              <a:solidFill>
                <a:srgbClr val="000000"/>
              </a:solidFill>
              <a:latin typeface="HY중고딕"/>
              <a:ea typeface="HY중고딕"/>
            </a:endParaRPr>
          </a:p>
          <a:p>
            <a:pPr marL="214313" indent="-214313" algn="just" defTabSz="685800" eaLnBrk="0" latinLnBrk="0" hangingPunct="0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endParaRPr lang="en-US" altLang="ko-KR" sz="825" dirty="0">
              <a:solidFill>
                <a:srgbClr val="000000"/>
              </a:solidFill>
              <a:latin typeface="HY중고딕"/>
              <a:ea typeface="HY중고딕"/>
            </a:endParaRPr>
          </a:p>
          <a:p>
            <a:pPr marL="214313" indent="-214313" algn="just" defTabSz="685800" eaLnBrk="0" latinLnBrk="0" hangingPunct="0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endParaRPr lang="en-US" altLang="ko-KR" sz="825" dirty="0" smtClean="0">
              <a:solidFill>
                <a:srgbClr val="000000"/>
              </a:solidFill>
              <a:latin typeface="HY중고딕"/>
              <a:ea typeface="HY중고딕"/>
            </a:endParaRPr>
          </a:p>
          <a:p>
            <a:pPr marL="214313" indent="-214313" algn="just" defTabSz="685800" eaLnBrk="0" latinLnBrk="0" hangingPunct="0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endParaRPr lang="en-US" altLang="ko-KR" sz="825" dirty="0">
              <a:solidFill>
                <a:srgbClr val="000000"/>
              </a:solidFill>
              <a:latin typeface="HY중고딕"/>
              <a:ea typeface="HY중고딕"/>
            </a:endParaRPr>
          </a:p>
          <a:p>
            <a:pPr marL="214313" indent="-214313" algn="just" defTabSz="685800" eaLnBrk="0" latinLnBrk="0" hangingPunct="0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endParaRPr lang="en-US" altLang="ko-KR" sz="825" dirty="0">
              <a:solidFill>
                <a:srgbClr val="000000"/>
              </a:solidFill>
              <a:latin typeface="HY중고딕"/>
              <a:ea typeface="HY중고딕"/>
            </a:endParaRPr>
          </a:p>
          <a:p>
            <a:pPr marL="214313" indent="-214313" algn="just" defTabSz="685800" eaLnBrk="0" latinLnBrk="0" hangingPunct="0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endParaRPr lang="en-US" altLang="ko-KR" sz="825" dirty="0">
              <a:solidFill>
                <a:srgbClr val="000000"/>
              </a:solidFill>
              <a:latin typeface="HY중고딕"/>
              <a:ea typeface="HY중고딕"/>
            </a:endParaRPr>
          </a:p>
          <a:p>
            <a:pPr marL="214313" indent="-214313" algn="just" defTabSz="685800" eaLnBrk="0" latinLnBrk="0" hangingPunct="0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endParaRPr lang="en-US" altLang="ko-KR" sz="825" dirty="0">
              <a:solidFill>
                <a:srgbClr val="000000"/>
              </a:solidFill>
              <a:latin typeface="HY중고딕"/>
              <a:ea typeface="HY중고딕"/>
            </a:endParaRPr>
          </a:p>
          <a:p>
            <a:pPr>
              <a:lnSpc>
                <a:spcPct val="200000"/>
              </a:lnSpc>
              <a:defRPr/>
            </a:pPr>
            <a:r>
              <a:rPr lang="en-US" altLang="ko-KR" sz="675" dirty="0" smtClean="0">
                <a:latin typeface="HY중고딕"/>
                <a:ea typeface="HY중고딕"/>
              </a:rPr>
              <a:t>&lt;</a:t>
            </a:r>
            <a:r>
              <a:rPr lang="ko-KR" altLang="en-US" sz="675" dirty="0">
                <a:latin typeface="HY중고딕"/>
                <a:ea typeface="HY중고딕"/>
              </a:rPr>
              <a:t>교통편</a:t>
            </a:r>
            <a:r>
              <a:rPr lang="en-US" altLang="ko-KR" sz="675" dirty="0">
                <a:latin typeface="HY중고딕"/>
                <a:ea typeface="HY중고딕"/>
              </a:rPr>
              <a:t>&gt;</a:t>
            </a:r>
          </a:p>
          <a:p>
            <a:pPr>
              <a:lnSpc>
                <a:spcPct val="200000"/>
              </a:lnSpc>
              <a:defRPr/>
            </a:pPr>
            <a:r>
              <a:rPr lang="ko-KR" altLang="en-US" sz="600" dirty="0">
                <a:latin typeface="HY중고딕"/>
                <a:ea typeface="HY중고딕"/>
              </a:rPr>
              <a:t>◎버스 </a:t>
            </a:r>
            <a:r>
              <a:rPr lang="ko-KR" altLang="en-US" sz="600" dirty="0" err="1">
                <a:latin typeface="HY중고딕"/>
                <a:ea typeface="HY중고딕"/>
              </a:rPr>
              <a:t>이용시</a:t>
            </a:r>
            <a:r>
              <a:rPr lang="ko-KR" altLang="en-US" sz="600" dirty="0">
                <a:latin typeface="HY중고딕"/>
                <a:ea typeface="HY중고딕"/>
              </a:rPr>
              <a:t> </a:t>
            </a:r>
          </a:p>
          <a:p>
            <a:pPr>
              <a:lnSpc>
                <a:spcPct val="200000"/>
              </a:lnSpc>
              <a:defRPr/>
            </a:pPr>
            <a:r>
              <a:rPr lang="en-US" altLang="ko-KR" sz="525" dirty="0">
                <a:latin typeface="HY중고딕"/>
                <a:ea typeface="HY중고딕"/>
              </a:rPr>
              <a:t>   </a:t>
            </a:r>
            <a:r>
              <a:rPr lang="ko-KR" altLang="en-US" sz="525" dirty="0">
                <a:latin typeface="HY중고딕"/>
                <a:ea typeface="HY중고딕"/>
              </a:rPr>
              <a:t>간선버스</a:t>
            </a:r>
            <a:r>
              <a:rPr lang="en-US" altLang="ko-KR" sz="525" dirty="0">
                <a:latin typeface="HY중고딕"/>
                <a:ea typeface="HY중고딕"/>
              </a:rPr>
              <a:t>:6,6-1,21,30,33,46,62,103-1,754</a:t>
            </a:r>
            <a:r>
              <a:rPr lang="ko-KR" altLang="en-US" sz="525" dirty="0">
                <a:latin typeface="HY중고딕"/>
                <a:ea typeface="HY중고딕"/>
              </a:rPr>
              <a:t>번</a:t>
            </a:r>
            <a:r>
              <a:rPr lang="en-US" altLang="ko-KR" sz="525" dirty="0">
                <a:latin typeface="HY중고딕"/>
                <a:ea typeface="HY중고딕"/>
              </a:rPr>
              <a:t>/ </a:t>
            </a:r>
            <a:r>
              <a:rPr lang="ko-KR" altLang="en-US" sz="525" dirty="0">
                <a:latin typeface="HY중고딕"/>
                <a:ea typeface="HY중고딕"/>
              </a:rPr>
              <a:t>급행버스</a:t>
            </a:r>
            <a:r>
              <a:rPr lang="en-US" altLang="ko-KR" sz="525" dirty="0">
                <a:latin typeface="HY중고딕"/>
                <a:ea typeface="HY중고딕"/>
              </a:rPr>
              <a:t>:909</a:t>
            </a:r>
            <a:r>
              <a:rPr lang="ko-KR" altLang="en-US" sz="525" dirty="0">
                <a:latin typeface="HY중고딕"/>
                <a:ea typeface="HY중고딕"/>
              </a:rPr>
              <a:t>번 </a:t>
            </a:r>
            <a:r>
              <a:rPr lang="en-US" altLang="ko-KR" sz="525" dirty="0">
                <a:latin typeface="HY중고딕"/>
                <a:ea typeface="HY중고딕"/>
              </a:rPr>
              <a:t>/ </a:t>
            </a:r>
            <a:r>
              <a:rPr lang="ko-KR" altLang="en-US" sz="525" dirty="0">
                <a:latin typeface="HY중고딕"/>
                <a:ea typeface="HY중고딕"/>
              </a:rPr>
              <a:t>좌석버스</a:t>
            </a:r>
            <a:r>
              <a:rPr lang="en-US" altLang="ko-KR" sz="525" dirty="0">
                <a:latin typeface="HY중고딕"/>
                <a:ea typeface="HY중고딕"/>
              </a:rPr>
              <a:t>:303-1,790</a:t>
            </a:r>
            <a:r>
              <a:rPr lang="ko-KR" altLang="en-US" sz="525" dirty="0">
                <a:latin typeface="HY중고딕"/>
                <a:ea typeface="HY중고딕"/>
              </a:rPr>
              <a:t>번 </a:t>
            </a:r>
            <a:r>
              <a:rPr lang="en-US" altLang="ko-KR" sz="525" dirty="0">
                <a:latin typeface="HY중고딕"/>
                <a:ea typeface="HY중고딕"/>
              </a:rPr>
              <a:t>/ </a:t>
            </a:r>
            <a:r>
              <a:rPr lang="ko-KR" altLang="en-US" sz="525" dirty="0">
                <a:latin typeface="HY중고딕"/>
                <a:ea typeface="HY중고딕"/>
              </a:rPr>
              <a:t>광역버스</a:t>
            </a:r>
            <a:r>
              <a:rPr lang="en-US" altLang="ko-KR" sz="525" dirty="0">
                <a:latin typeface="HY중고딕"/>
                <a:ea typeface="HY중고딕"/>
              </a:rPr>
              <a:t>:8855,8856,1300</a:t>
            </a:r>
            <a:r>
              <a:rPr lang="ko-KR" altLang="en-US" sz="525" dirty="0">
                <a:latin typeface="HY중고딕"/>
                <a:ea typeface="HY중고딕"/>
              </a:rPr>
              <a:t>번</a:t>
            </a:r>
          </a:p>
          <a:p>
            <a:pPr>
              <a:lnSpc>
                <a:spcPct val="200000"/>
              </a:lnSpc>
              <a:defRPr/>
            </a:pPr>
            <a:r>
              <a:rPr lang="ko-KR" altLang="en-US" sz="600" dirty="0">
                <a:latin typeface="HY중고딕"/>
                <a:ea typeface="HY중고딕"/>
              </a:rPr>
              <a:t>◎국철 또는 지하철 </a:t>
            </a:r>
            <a:r>
              <a:rPr lang="ko-KR" altLang="en-US" sz="600" dirty="0" err="1">
                <a:latin typeface="HY중고딕"/>
                <a:ea typeface="HY중고딕"/>
              </a:rPr>
              <a:t>이용시</a:t>
            </a:r>
            <a:endParaRPr lang="ko-KR" altLang="en-US" sz="600" dirty="0">
              <a:latin typeface="HY중고딕"/>
              <a:ea typeface="HY중고딕"/>
            </a:endParaRPr>
          </a:p>
          <a:p>
            <a:pPr>
              <a:lnSpc>
                <a:spcPct val="200000"/>
              </a:lnSpc>
              <a:defRPr/>
            </a:pPr>
            <a:r>
              <a:rPr lang="en-US" altLang="ko-KR" sz="600" dirty="0">
                <a:latin typeface="HY중고딕"/>
                <a:ea typeface="HY중고딕"/>
              </a:rPr>
              <a:t> </a:t>
            </a:r>
            <a:r>
              <a:rPr lang="en-US" altLang="ko-KR" sz="525" dirty="0">
                <a:latin typeface="HY중고딕"/>
                <a:ea typeface="HY중고딕"/>
              </a:rPr>
              <a:t>-</a:t>
            </a:r>
            <a:r>
              <a:rPr lang="ko-KR" altLang="en-US" sz="525" dirty="0">
                <a:latin typeface="HY중고딕"/>
                <a:ea typeface="HY중고딕"/>
              </a:rPr>
              <a:t>국철을 이용하시면 </a:t>
            </a:r>
            <a:r>
              <a:rPr lang="en-US" altLang="ko-KR" sz="525" dirty="0">
                <a:latin typeface="HY중고딕"/>
                <a:ea typeface="HY중고딕"/>
              </a:rPr>
              <a:t>: </a:t>
            </a:r>
            <a:r>
              <a:rPr lang="ko-KR" altLang="en-US" sz="525" dirty="0" err="1">
                <a:latin typeface="HY중고딕"/>
                <a:ea typeface="HY중고딕"/>
              </a:rPr>
              <a:t>송내역</a:t>
            </a:r>
            <a:r>
              <a:rPr lang="ko-KR" altLang="en-US" sz="525" dirty="0">
                <a:latin typeface="HY중고딕"/>
                <a:ea typeface="HY중고딕"/>
              </a:rPr>
              <a:t> 남부에서 승차하실 경우</a:t>
            </a:r>
            <a:r>
              <a:rPr lang="en-US" altLang="ko-KR" sz="525" dirty="0">
                <a:latin typeface="HY중고딕"/>
                <a:ea typeface="HY중고딕"/>
              </a:rPr>
              <a:t>:</a:t>
            </a:r>
            <a:r>
              <a:rPr lang="ko-KR" altLang="en-US" sz="525" dirty="0">
                <a:latin typeface="HY중고딕"/>
                <a:ea typeface="HY중고딕"/>
              </a:rPr>
              <a:t>간선버스</a:t>
            </a:r>
            <a:r>
              <a:rPr lang="en-US" altLang="ko-KR" sz="525" dirty="0">
                <a:latin typeface="HY중고딕"/>
                <a:ea typeface="HY중고딕"/>
              </a:rPr>
              <a:t>103-1</a:t>
            </a:r>
            <a:r>
              <a:rPr lang="ko-KR" altLang="en-US" sz="525" dirty="0">
                <a:latin typeface="HY중고딕"/>
                <a:ea typeface="HY중고딕"/>
              </a:rPr>
              <a:t>번</a:t>
            </a:r>
            <a:r>
              <a:rPr lang="en-US" altLang="ko-KR" sz="525" dirty="0">
                <a:latin typeface="HY중고딕"/>
                <a:ea typeface="HY중고딕"/>
              </a:rPr>
              <a:t>,</a:t>
            </a:r>
            <a:r>
              <a:rPr lang="ko-KR" altLang="en-US" sz="525" dirty="0">
                <a:latin typeface="HY중고딕"/>
                <a:ea typeface="HY중고딕"/>
              </a:rPr>
              <a:t>급행버스 </a:t>
            </a:r>
            <a:r>
              <a:rPr lang="en-US" altLang="ko-KR" sz="525" dirty="0">
                <a:latin typeface="HY중고딕"/>
                <a:ea typeface="HY중고딕"/>
              </a:rPr>
              <a:t>999</a:t>
            </a:r>
            <a:r>
              <a:rPr lang="ko-KR" altLang="en-US" sz="525" dirty="0">
                <a:latin typeface="HY중고딕"/>
                <a:ea typeface="HY중고딕"/>
              </a:rPr>
              <a:t>번 </a:t>
            </a:r>
            <a:r>
              <a:rPr lang="en-US" altLang="ko-KR" sz="525" dirty="0">
                <a:latin typeface="HY중고딕"/>
                <a:ea typeface="HY중고딕"/>
              </a:rPr>
              <a:t>/ </a:t>
            </a:r>
          </a:p>
          <a:p>
            <a:pPr>
              <a:lnSpc>
                <a:spcPct val="200000"/>
              </a:lnSpc>
              <a:defRPr/>
            </a:pPr>
            <a:r>
              <a:rPr lang="en-US" altLang="ko-KR" sz="525" dirty="0">
                <a:latin typeface="HY중고딕"/>
                <a:ea typeface="HY중고딕"/>
              </a:rPr>
              <a:t>   </a:t>
            </a:r>
            <a:r>
              <a:rPr lang="ko-KR" altLang="en-US" sz="525" dirty="0" err="1">
                <a:latin typeface="HY중고딕"/>
                <a:ea typeface="HY중고딕"/>
              </a:rPr>
              <a:t>동암역</a:t>
            </a:r>
            <a:r>
              <a:rPr lang="ko-KR" altLang="en-US" sz="525" dirty="0">
                <a:latin typeface="HY중고딕"/>
                <a:ea typeface="HY중고딕"/>
              </a:rPr>
              <a:t> 남부에서 승차하실 경우 </a:t>
            </a:r>
            <a:r>
              <a:rPr lang="en-US" altLang="ko-KR" sz="525" dirty="0">
                <a:latin typeface="HY중고딕"/>
                <a:ea typeface="HY중고딕"/>
              </a:rPr>
              <a:t>: </a:t>
            </a:r>
            <a:r>
              <a:rPr lang="ko-KR" altLang="en-US" sz="525" dirty="0">
                <a:latin typeface="HY중고딕"/>
                <a:ea typeface="HY중고딕"/>
              </a:rPr>
              <a:t>지선버스</a:t>
            </a:r>
            <a:r>
              <a:rPr lang="en-US" altLang="ko-KR" sz="525" dirty="0">
                <a:latin typeface="HY중고딕"/>
                <a:ea typeface="HY중고딕"/>
              </a:rPr>
              <a:t>532,535,536</a:t>
            </a:r>
            <a:r>
              <a:rPr lang="ko-KR" altLang="en-US" sz="525" dirty="0">
                <a:latin typeface="HY중고딕"/>
                <a:ea typeface="HY중고딕"/>
              </a:rPr>
              <a:t>번</a:t>
            </a:r>
          </a:p>
          <a:p>
            <a:pPr>
              <a:lnSpc>
                <a:spcPct val="200000"/>
              </a:lnSpc>
              <a:defRPr/>
            </a:pPr>
            <a:r>
              <a:rPr lang="en-US" altLang="ko-KR" sz="525" dirty="0">
                <a:latin typeface="HY중고딕"/>
                <a:ea typeface="HY중고딕"/>
              </a:rPr>
              <a:t> -</a:t>
            </a:r>
            <a:r>
              <a:rPr lang="ko-KR" altLang="en-US" sz="525" dirty="0">
                <a:latin typeface="HY중고딕"/>
                <a:ea typeface="HY중고딕"/>
              </a:rPr>
              <a:t>인천지하철 </a:t>
            </a:r>
            <a:r>
              <a:rPr lang="en-US" altLang="ko-KR" sz="525" dirty="0">
                <a:latin typeface="HY중고딕"/>
                <a:ea typeface="HY중고딕"/>
              </a:rPr>
              <a:t>2</a:t>
            </a:r>
            <a:r>
              <a:rPr lang="ko-KR" altLang="en-US" sz="525" dirty="0">
                <a:latin typeface="HY중고딕"/>
                <a:ea typeface="HY중고딕"/>
              </a:rPr>
              <a:t>호선을 이용하시면 </a:t>
            </a:r>
            <a:r>
              <a:rPr lang="en-US" altLang="ko-KR" sz="525" dirty="0">
                <a:latin typeface="HY중고딕"/>
                <a:ea typeface="HY중고딕"/>
              </a:rPr>
              <a:t>: </a:t>
            </a:r>
            <a:r>
              <a:rPr lang="ko-KR" altLang="en-US" sz="525" dirty="0" err="1">
                <a:latin typeface="HY중고딕"/>
                <a:ea typeface="HY중고딕"/>
              </a:rPr>
              <a:t>남동구청역</a:t>
            </a:r>
            <a:r>
              <a:rPr lang="en-US" altLang="ko-KR" sz="525" dirty="0">
                <a:latin typeface="HY중고딕"/>
                <a:ea typeface="HY중고딕"/>
              </a:rPr>
              <a:t>:4</a:t>
            </a:r>
            <a:r>
              <a:rPr lang="ko-KR" altLang="en-US" sz="525" dirty="0" err="1">
                <a:latin typeface="HY중고딕"/>
                <a:ea typeface="HY중고딕"/>
              </a:rPr>
              <a:t>번출구</a:t>
            </a:r>
            <a:r>
              <a:rPr lang="en-US" altLang="ko-KR" sz="525" dirty="0">
                <a:latin typeface="HY중고딕"/>
                <a:ea typeface="HY중고딕"/>
              </a:rPr>
              <a:t>-</a:t>
            </a:r>
            <a:r>
              <a:rPr lang="ko-KR" altLang="en-US" sz="525" dirty="0">
                <a:latin typeface="HY중고딕"/>
                <a:ea typeface="HY중고딕"/>
              </a:rPr>
              <a:t>도보</a:t>
            </a:r>
            <a:r>
              <a:rPr lang="en-US" altLang="ko-KR" sz="525" dirty="0">
                <a:latin typeface="HY중고딕"/>
                <a:ea typeface="HY중고딕"/>
              </a:rPr>
              <a:t>10</a:t>
            </a:r>
            <a:r>
              <a:rPr lang="ko-KR" altLang="en-US" sz="525" dirty="0">
                <a:latin typeface="HY중고딕"/>
                <a:ea typeface="HY중고딕"/>
              </a:rPr>
              <a:t>분</a:t>
            </a:r>
          </a:p>
          <a:p>
            <a:pPr>
              <a:lnSpc>
                <a:spcPct val="200000"/>
              </a:lnSpc>
              <a:defRPr/>
            </a:pPr>
            <a:r>
              <a:rPr lang="ko-KR" altLang="en-US" sz="600" dirty="0">
                <a:latin typeface="HY중고딕"/>
                <a:ea typeface="HY중고딕"/>
              </a:rPr>
              <a:t>◎자가용 </a:t>
            </a:r>
            <a:r>
              <a:rPr lang="ko-KR" altLang="en-US" sz="600" dirty="0" err="1">
                <a:latin typeface="HY중고딕"/>
                <a:ea typeface="HY중고딕"/>
              </a:rPr>
              <a:t>이용시</a:t>
            </a:r>
            <a:endParaRPr lang="ko-KR" altLang="en-US" sz="600" dirty="0">
              <a:latin typeface="HY중고딕"/>
              <a:ea typeface="HY중고딕"/>
            </a:endParaRPr>
          </a:p>
          <a:p>
            <a:pPr>
              <a:lnSpc>
                <a:spcPct val="200000"/>
              </a:lnSpc>
              <a:defRPr/>
            </a:pPr>
            <a:r>
              <a:rPr lang="en-US" altLang="ko-KR" sz="525" dirty="0">
                <a:latin typeface="HY중고딕"/>
                <a:ea typeface="HY중고딕"/>
              </a:rPr>
              <a:t> -</a:t>
            </a:r>
            <a:r>
              <a:rPr lang="ko-KR" altLang="en-US" sz="525" dirty="0">
                <a:latin typeface="HY중고딕"/>
                <a:ea typeface="HY중고딕"/>
              </a:rPr>
              <a:t>경인고속도로 </a:t>
            </a:r>
            <a:r>
              <a:rPr lang="en-US" altLang="ko-KR" sz="525" dirty="0">
                <a:latin typeface="HY중고딕"/>
                <a:ea typeface="HY중고딕"/>
              </a:rPr>
              <a:t>: </a:t>
            </a:r>
            <a:r>
              <a:rPr lang="ko-KR" altLang="en-US" sz="525" dirty="0" err="1">
                <a:latin typeface="HY중고딕"/>
                <a:ea typeface="HY중고딕"/>
              </a:rPr>
              <a:t>가좌</a:t>
            </a:r>
            <a:r>
              <a:rPr lang="en-US" altLang="ko-KR" sz="525" dirty="0">
                <a:latin typeface="HY중고딕"/>
                <a:ea typeface="HY중고딕"/>
              </a:rPr>
              <a:t>IC</a:t>
            </a:r>
            <a:r>
              <a:rPr lang="ko-KR" altLang="en-US" sz="525" dirty="0">
                <a:latin typeface="HY중고딕"/>
                <a:ea typeface="HY중고딕"/>
              </a:rPr>
              <a:t>에서 시청</a:t>
            </a:r>
            <a:r>
              <a:rPr lang="en-US" altLang="ko-KR" sz="525" dirty="0">
                <a:latin typeface="HY중고딕"/>
                <a:ea typeface="HY중고딕"/>
              </a:rPr>
              <a:t>-</a:t>
            </a:r>
            <a:r>
              <a:rPr lang="ko-KR" altLang="en-US" sz="525" dirty="0" err="1">
                <a:latin typeface="HY중고딕"/>
                <a:ea typeface="HY중고딕"/>
              </a:rPr>
              <a:t>길병원</a:t>
            </a:r>
            <a:r>
              <a:rPr lang="en-US" altLang="ko-KR" sz="525" dirty="0">
                <a:latin typeface="HY중고딕"/>
                <a:ea typeface="HY중고딕"/>
              </a:rPr>
              <a:t>-</a:t>
            </a:r>
            <a:r>
              <a:rPr lang="ko-KR" altLang="en-US" sz="525" dirty="0" err="1">
                <a:latin typeface="HY중고딕"/>
                <a:ea typeface="HY중고딕"/>
              </a:rPr>
              <a:t>삼환아파트</a:t>
            </a:r>
            <a:r>
              <a:rPr lang="ko-KR" altLang="en-US" sz="525" dirty="0">
                <a:latin typeface="HY중고딕"/>
                <a:ea typeface="HY중고딕"/>
              </a:rPr>
              <a:t> 맞은편</a:t>
            </a:r>
          </a:p>
          <a:p>
            <a:pPr>
              <a:lnSpc>
                <a:spcPct val="200000"/>
              </a:lnSpc>
              <a:defRPr/>
            </a:pPr>
            <a:r>
              <a:rPr lang="en-US" altLang="ko-KR" sz="450" dirty="0">
                <a:latin typeface="HY중고딕"/>
                <a:ea typeface="HY중고딕"/>
              </a:rPr>
              <a:t> -</a:t>
            </a:r>
            <a:r>
              <a:rPr lang="ko-KR" altLang="en-US" sz="450" dirty="0">
                <a:latin typeface="HY중고딕"/>
                <a:ea typeface="HY중고딕"/>
              </a:rPr>
              <a:t>제</a:t>
            </a:r>
            <a:r>
              <a:rPr lang="en-US" altLang="ko-KR" sz="450" dirty="0">
                <a:latin typeface="HY중고딕"/>
                <a:ea typeface="HY중고딕"/>
              </a:rPr>
              <a:t>2</a:t>
            </a:r>
            <a:r>
              <a:rPr lang="ko-KR" altLang="en-US" sz="450" dirty="0">
                <a:latin typeface="HY중고딕"/>
                <a:ea typeface="HY중고딕"/>
              </a:rPr>
              <a:t>경인고속도로</a:t>
            </a:r>
            <a:r>
              <a:rPr lang="en-US" altLang="ko-KR" sz="450" dirty="0">
                <a:latin typeface="HY중고딕"/>
                <a:ea typeface="HY중고딕"/>
              </a:rPr>
              <a:t>: </a:t>
            </a:r>
            <a:r>
              <a:rPr lang="ko-KR" altLang="en-US" sz="450" dirty="0">
                <a:latin typeface="HY중고딕"/>
                <a:ea typeface="HY중고딕"/>
              </a:rPr>
              <a:t>서창</a:t>
            </a:r>
            <a:r>
              <a:rPr lang="en-US" altLang="ko-KR" sz="450" dirty="0">
                <a:latin typeface="HY중고딕"/>
                <a:ea typeface="HY중고딕"/>
              </a:rPr>
              <a:t>IC</a:t>
            </a:r>
            <a:r>
              <a:rPr lang="ko-KR" altLang="en-US" sz="450" dirty="0">
                <a:latin typeface="HY중고딕"/>
                <a:ea typeface="HY중고딕"/>
              </a:rPr>
              <a:t>에서 부천방향으로 약 </a:t>
            </a:r>
            <a:r>
              <a:rPr lang="en-US" altLang="ko-KR" sz="450" dirty="0">
                <a:latin typeface="HY중고딕"/>
                <a:ea typeface="HY중고딕"/>
              </a:rPr>
              <a:t>1</a:t>
            </a:r>
            <a:r>
              <a:rPr lang="ko-KR" altLang="en-US" sz="450" dirty="0">
                <a:latin typeface="HY중고딕"/>
                <a:ea typeface="HY중고딕"/>
              </a:rPr>
              <a:t>㎞직진 후</a:t>
            </a:r>
            <a:r>
              <a:rPr lang="en-US" altLang="ko-KR" sz="450" dirty="0">
                <a:latin typeface="HY중고딕"/>
                <a:ea typeface="HY중고딕"/>
              </a:rPr>
              <a:t>, </a:t>
            </a:r>
            <a:r>
              <a:rPr lang="ko-KR" altLang="en-US" sz="450" dirty="0">
                <a:latin typeface="HY중고딕"/>
                <a:ea typeface="HY중고딕"/>
              </a:rPr>
              <a:t>건설기술교육원 방향으로 오다가 </a:t>
            </a:r>
            <a:r>
              <a:rPr lang="ko-KR" altLang="en-US" sz="450" dirty="0" err="1">
                <a:latin typeface="HY중고딕"/>
                <a:ea typeface="HY중고딕"/>
              </a:rPr>
              <a:t>관문교</a:t>
            </a:r>
            <a:r>
              <a:rPr lang="ko-KR" altLang="en-US" sz="450" dirty="0">
                <a:latin typeface="HY중고딕"/>
                <a:ea typeface="HY중고딕"/>
              </a:rPr>
              <a:t> 사거리에서 </a:t>
            </a:r>
            <a:r>
              <a:rPr lang="ko-KR" altLang="en-US" sz="450" dirty="0" err="1">
                <a:latin typeface="HY중고딕"/>
                <a:ea typeface="HY중고딕"/>
              </a:rPr>
              <a:t>소래방향으로</a:t>
            </a:r>
            <a:r>
              <a:rPr lang="ko-KR" altLang="en-US" sz="450" dirty="0">
                <a:latin typeface="HY중고딕"/>
                <a:ea typeface="HY중고딕"/>
              </a:rPr>
              <a:t>  좌회전</a:t>
            </a:r>
          </a:p>
          <a:p>
            <a:pPr marL="214313" indent="-214313" algn="just" defTabSz="685800" eaLnBrk="0" latinLnBrk="0" hangingPunct="0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endParaRPr lang="en-US" altLang="ko-KR" sz="225" dirty="0">
              <a:solidFill>
                <a:srgbClr val="000000"/>
              </a:solidFill>
              <a:latin typeface="나눔고딕"/>
              <a:ea typeface="나눔고딕"/>
            </a:endParaRPr>
          </a:p>
          <a:p>
            <a:pPr marL="214313" indent="-214313" algn="just" defTabSz="685800" eaLnBrk="0" latinLnBrk="0" hangingPunct="0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endParaRPr lang="en-US" altLang="ko-KR" sz="825" dirty="0">
              <a:solidFill>
                <a:srgbClr val="000000"/>
              </a:solidFill>
              <a:latin typeface="나눔고딕"/>
              <a:ea typeface="나눔고딕"/>
            </a:endParaRPr>
          </a:p>
          <a:p>
            <a:pPr marL="214313" indent="-214313" algn="just" defTabSz="685800" eaLnBrk="0" latinLnBrk="0" hangingPunct="0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endParaRPr lang="en-US" altLang="ko-KR" sz="825" dirty="0">
              <a:solidFill>
                <a:srgbClr val="000000"/>
              </a:solidFill>
              <a:latin typeface="나눔고딕"/>
              <a:ea typeface="나눔고딕"/>
            </a:endParaRPr>
          </a:p>
          <a:p>
            <a:pPr marL="214313" indent="-214313" algn="just" defTabSz="685800" eaLnBrk="0" latinLnBrk="0" hangingPunct="0">
              <a:spcBef>
                <a:spcPct val="0"/>
              </a:spcBef>
              <a:spcAft>
                <a:spcPct val="0"/>
              </a:spcAft>
              <a:buFont typeface="Arial"/>
              <a:buChar char="•"/>
              <a:defRPr/>
            </a:pPr>
            <a:endParaRPr lang="en-US" altLang="ko-KR" sz="825" dirty="0">
              <a:solidFill>
                <a:srgbClr val="000000"/>
              </a:solidFill>
              <a:latin typeface="나눔고딕"/>
              <a:ea typeface="나눔고딕"/>
            </a:endParaRPr>
          </a:p>
          <a:p>
            <a:pPr algn="just" defTabSz="685800" eaLnBrk="0" latinLnBrk="0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1350" dirty="0">
              <a:latin typeface="Arial"/>
            </a:endParaRPr>
          </a:p>
        </p:txBody>
      </p:sp>
      <p:pic>
        <p:nvPicPr>
          <p:cNvPr id="9" name="_x599026392" descr="EMB000014f80b63"/>
          <p:cNvPicPr>
            <a:picLocks noChangeAspect="1" noChangeArrowheads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1159099" y="6095777"/>
            <a:ext cx="4821445" cy="1449017"/>
          </a:xfrm>
          <a:prstGeom prst="rect">
            <a:avLst/>
          </a:prstGeom>
          <a:noFill/>
        </p:spPr>
      </p:pic>
      <p:pic>
        <p:nvPicPr>
          <p:cNvPr id="10" name="_x386777496" descr="EMB00004a102c20"/>
          <p:cNvPicPr>
            <a:picLocks noChangeAspect="1" noChangeArrowheads="1"/>
          </p:cNvPicPr>
          <p:nvPr/>
        </p:nvPicPr>
        <p:blipFill rotWithShape="1">
          <a:blip r:embed="rId4"/>
          <a:srcRect t="12500" r="3640"/>
          <a:stretch>
            <a:fillRect/>
          </a:stretch>
        </p:blipFill>
        <p:spPr>
          <a:xfrm>
            <a:off x="2123002" y="9135479"/>
            <a:ext cx="2852366" cy="38811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1342</TotalTime>
  <Words>589</Words>
  <Application>Microsoft Office PowerPoint</Application>
  <PresentationFormat>A4 용지(210x297mm)</PresentationFormat>
  <Paragraphs>121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1" baseType="lpstr">
      <vt:lpstr>12롯데마트행복Medium</vt:lpstr>
      <vt:lpstr>HY중고딕</vt:lpstr>
      <vt:lpstr>THE아이스커피</vt:lpstr>
      <vt:lpstr>나눔고딕</vt:lpstr>
      <vt:lpstr>맑은 고딕</vt:lpstr>
      <vt:lpstr>함초롬바탕</vt:lpstr>
      <vt:lpstr>휴먼모음T</vt:lpstr>
      <vt:lpstr>Arial</vt:lpstr>
      <vt:lpstr>Office 테마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97</cp:revision>
  <cp:lastPrinted>2023-06-20T01:14:14Z</cp:lastPrinted>
  <dcterms:created xsi:type="dcterms:W3CDTF">2022-03-11T05:53:39Z</dcterms:created>
  <dcterms:modified xsi:type="dcterms:W3CDTF">2024-01-12T07:52:38Z</dcterms:modified>
  <cp:version/>
</cp:coreProperties>
</file>