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4056" r:id="rId1"/>
    <p:sldMasterId id="2147484070" r:id="rId2"/>
  </p:sldMasterIdLst>
  <p:notesMasterIdLst>
    <p:notesMasterId r:id="rId59"/>
  </p:notesMasterIdLst>
  <p:handoutMasterIdLst>
    <p:handoutMasterId r:id="rId60"/>
  </p:handoutMasterIdLst>
  <p:sldIdLst>
    <p:sldId id="381" r:id="rId3"/>
    <p:sldId id="258" r:id="rId4"/>
    <p:sldId id="398" r:id="rId5"/>
    <p:sldId id="368" r:id="rId6"/>
    <p:sldId id="399" r:id="rId7"/>
    <p:sldId id="367" r:id="rId8"/>
    <p:sldId id="266" r:id="rId9"/>
    <p:sldId id="400" r:id="rId10"/>
    <p:sldId id="267" r:id="rId11"/>
    <p:sldId id="401" r:id="rId12"/>
    <p:sldId id="371" r:id="rId13"/>
    <p:sldId id="372" r:id="rId14"/>
    <p:sldId id="276" r:id="rId15"/>
    <p:sldId id="373" r:id="rId16"/>
    <p:sldId id="374" r:id="rId17"/>
    <p:sldId id="375" r:id="rId18"/>
    <p:sldId id="376" r:id="rId19"/>
    <p:sldId id="377" r:id="rId20"/>
    <p:sldId id="378" r:id="rId21"/>
    <p:sldId id="380" r:id="rId22"/>
    <p:sldId id="296" r:id="rId23"/>
    <p:sldId id="357" r:id="rId24"/>
    <p:sldId id="333" r:id="rId25"/>
    <p:sldId id="385" r:id="rId26"/>
    <p:sldId id="334" r:id="rId27"/>
    <p:sldId id="297" r:id="rId28"/>
    <p:sldId id="339" r:id="rId29"/>
    <p:sldId id="403" r:id="rId30"/>
    <p:sldId id="340" r:id="rId31"/>
    <p:sldId id="299" r:id="rId32"/>
    <p:sldId id="402" r:id="rId33"/>
    <p:sldId id="342" r:id="rId34"/>
    <p:sldId id="343" r:id="rId35"/>
    <p:sldId id="347" r:id="rId36"/>
    <p:sldId id="419" r:id="rId37"/>
    <p:sldId id="301" r:id="rId38"/>
    <p:sldId id="404" r:id="rId39"/>
    <p:sldId id="405" r:id="rId40"/>
    <p:sldId id="406" r:id="rId41"/>
    <p:sldId id="350" r:id="rId42"/>
    <p:sldId id="379" r:id="rId43"/>
    <p:sldId id="294" r:id="rId44"/>
    <p:sldId id="331" r:id="rId45"/>
    <p:sldId id="386" r:id="rId46"/>
    <p:sldId id="387" r:id="rId47"/>
    <p:sldId id="417" r:id="rId48"/>
    <p:sldId id="415" r:id="rId49"/>
    <p:sldId id="421" r:id="rId50"/>
    <p:sldId id="396" r:id="rId51"/>
    <p:sldId id="397" r:id="rId52"/>
    <p:sldId id="414" r:id="rId53"/>
    <p:sldId id="413" r:id="rId54"/>
    <p:sldId id="389" r:id="rId55"/>
    <p:sldId id="418" r:id="rId56"/>
    <p:sldId id="394" r:id="rId57"/>
    <p:sldId id="309" r:id="rId58"/>
  </p:sldIdLst>
  <p:sldSz cx="12192000" cy="6858000"/>
  <p:notesSz cx="9872663" cy="6797675"/>
  <p:embeddedFontLst>
    <p:embeddedFont>
      <p:font typeface="나눔고딕" panose="020D0604000000000000" pitchFamily="50" charset="-127"/>
      <p:regular r:id="rId61"/>
      <p:bold r:id="rId62"/>
    </p:embeddedFont>
    <p:embeddedFont>
      <p:font typeface="나눔고딕 ExtraBold" panose="020D0904000000000000" pitchFamily="50" charset="-127"/>
      <p:bold r:id="rId63"/>
    </p:embeddedFont>
    <p:embeddedFont>
      <p:font typeface="맑은 고딕" panose="020B0503020000020004" pitchFamily="50" charset="-127"/>
      <p:regular r:id="rId64"/>
      <p:bold r:id="rId65"/>
    </p:embeddedFont>
    <p:embeddedFont>
      <p:font typeface="한컴바탕" panose="02030600000101010101" charset="2"/>
      <p:regular r:id="rId66"/>
    </p:embeddedFont>
    <p:embeddedFont>
      <p:font typeface="함초롬바탕" panose="02030604000101010101" pitchFamily="18" charset="-127"/>
      <p:regular r:id="rId67"/>
      <p:bold r:id="rId68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3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hw-UP" initials="M" lastIdx="3" clrIdx="0">
    <p:extLst>
      <p:ext uri="{19B8F6BF-5375-455C-9EA6-DF929625EA0E}">
        <p15:presenceInfo xmlns:p15="http://schemas.microsoft.com/office/powerpoint/2012/main" userId="Mohw-U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6C6"/>
    <a:srgbClr val="E8EAF0"/>
    <a:srgbClr val="94C6E4"/>
    <a:srgbClr val="CED3DF"/>
    <a:srgbClr val="D9D9D9"/>
    <a:srgbClr val="7D3C4A"/>
    <a:srgbClr val="F7D5D7"/>
    <a:srgbClr val="AAEEBF"/>
    <a:srgbClr val="4FD1FF"/>
    <a:srgbClr val="9FE9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밝은 스타일 2 - 강조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490" autoAdjust="0"/>
    <p:restoredTop sz="88940" autoAdjust="0"/>
  </p:normalViewPr>
  <p:slideViewPr>
    <p:cSldViewPr>
      <p:cViewPr varScale="1">
        <p:scale>
          <a:sx n="114" d="100"/>
          <a:sy n="114" d="100"/>
        </p:scale>
        <p:origin x="960" y="108"/>
      </p:cViewPr>
      <p:guideLst>
        <p:guide orient="horz" pos="3339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font" Target="fonts/font3.fntdata"/><Relationship Id="rId68" Type="http://schemas.openxmlformats.org/officeDocument/2006/relationships/font" Target="fonts/font8.fntdata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font" Target="fonts/font1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handoutMaster" Target="handoutMasters/handoutMaster1.xml"/><Relationship Id="rId65" Type="http://schemas.openxmlformats.org/officeDocument/2006/relationships/font" Target="fonts/font5.fntdata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font" Target="fonts/font4.fntdata"/><Relationship Id="rId69" Type="http://schemas.openxmlformats.org/officeDocument/2006/relationships/commentAuthors" Target="commentAuthor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Relationship Id="rId67" Type="http://schemas.openxmlformats.org/officeDocument/2006/relationships/font" Target="fonts/font7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font" Target="fonts/font2.fntdata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2"/>
            <a:ext cx="4278762" cy="341125"/>
          </a:xfrm>
          <a:prstGeom prst="rect">
            <a:avLst/>
          </a:prstGeom>
        </p:spPr>
        <p:txBody>
          <a:bodyPr vert="horz" lIns="90706" tIns="45353" rIns="90706" bIns="4535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91619" y="2"/>
            <a:ext cx="4278762" cy="341125"/>
          </a:xfrm>
          <a:prstGeom prst="rect">
            <a:avLst/>
          </a:prstGeom>
        </p:spPr>
        <p:txBody>
          <a:bodyPr vert="horz" lIns="90706" tIns="45353" rIns="90706" bIns="45353" rtlCol="0"/>
          <a:lstStyle>
            <a:lvl1pPr algn="r">
              <a:defRPr sz="1200"/>
            </a:lvl1pPr>
          </a:lstStyle>
          <a:p>
            <a:fld id="{E526AA83-ABC4-449C-B791-4FDC64DA102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4" y="6456551"/>
            <a:ext cx="4278762" cy="341125"/>
          </a:xfrm>
          <a:prstGeom prst="rect">
            <a:avLst/>
          </a:prstGeom>
        </p:spPr>
        <p:txBody>
          <a:bodyPr vert="horz" lIns="90706" tIns="45353" rIns="90706" bIns="4535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91619" y="6456551"/>
            <a:ext cx="4278762" cy="341125"/>
          </a:xfrm>
          <a:prstGeom prst="rect">
            <a:avLst/>
          </a:prstGeom>
        </p:spPr>
        <p:txBody>
          <a:bodyPr vert="horz" lIns="90706" tIns="45353" rIns="90706" bIns="45353" rtlCol="0" anchor="b"/>
          <a:lstStyle>
            <a:lvl1pPr algn="r">
              <a:defRPr sz="1200"/>
            </a:lvl1pPr>
          </a:lstStyle>
          <a:p>
            <a:fld id="{0BFEE38A-B232-4D1E-8C41-9D2066619C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69421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4" y="1"/>
            <a:ext cx="4278154" cy="339884"/>
          </a:xfrm>
          <a:prstGeom prst="rect">
            <a:avLst/>
          </a:prstGeom>
        </p:spPr>
        <p:txBody>
          <a:bodyPr vert="horz" lIns="95568" tIns="47785" rIns="95568" bIns="47785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92229" y="1"/>
            <a:ext cx="4278154" cy="339884"/>
          </a:xfrm>
          <a:prstGeom prst="rect">
            <a:avLst/>
          </a:prstGeom>
        </p:spPr>
        <p:txBody>
          <a:bodyPr vert="horz" lIns="95568" tIns="47785" rIns="95568" bIns="47785" rtlCol="0"/>
          <a:lstStyle>
            <a:lvl1pPr algn="r">
              <a:defRPr sz="1300"/>
            </a:lvl1pPr>
          </a:lstStyle>
          <a:p>
            <a:fld id="{72A1A8B7-C4EE-4876-BC95-B2731C831E98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670175" y="509588"/>
            <a:ext cx="4532313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68" tIns="47785" rIns="95568" bIns="4778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7267" y="3228897"/>
            <a:ext cx="7898130" cy="3058954"/>
          </a:xfrm>
          <a:prstGeom prst="rect">
            <a:avLst/>
          </a:prstGeom>
        </p:spPr>
        <p:txBody>
          <a:bodyPr vert="horz" lIns="95568" tIns="47785" rIns="95568" bIns="47785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4" y="6456613"/>
            <a:ext cx="4278154" cy="339884"/>
          </a:xfrm>
          <a:prstGeom prst="rect">
            <a:avLst/>
          </a:prstGeom>
        </p:spPr>
        <p:txBody>
          <a:bodyPr vert="horz" lIns="95568" tIns="47785" rIns="95568" bIns="47785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92229" y="6456613"/>
            <a:ext cx="4278154" cy="339884"/>
          </a:xfrm>
          <a:prstGeom prst="rect">
            <a:avLst/>
          </a:prstGeom>
        </p:spPr>
        <p:txBody>
          <a:bodyPr vert="horz" lIns="95568" tIns="47785" rIns="95568" bIns="47785" rtlCol="0" anchor="b"/>
          <a:lstStyle>
            <a:lvl1pPr algn="r">
              <a:defRPr sz="1300"/>
            </a:lvl1pPr>
          </a:lstStyle>
          <a:p>
            <a:fld id="{8DE5E8E1-AF38-41E7-B108-FC18842B1C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18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E5E8E1-AF38-41E7-B108-FC18842B1C33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23048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AF857-2773-4126-8B9B-247B1A921087}" type="datetime1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0976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F930D-7E96-46D5-8C5A-227F3AE21AAF}" type="datetime1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2171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2233C-0B42-4B1A-8299-76A30D027CF5}" type="datetime1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5001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C0807-6B8A-468D-8980-87E9FF85A1B6}" type="datetime1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6942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18836-9800-4416-BDDC-CB98B9A98B44}" type="datetime1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3628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3388A-578B-4F77-8EA1-E4D97CF74F8B}" type="datetime1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3762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5AA9D-812F-4002-8E19-8408FA835AED}" type="datetime1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856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 userDrawn="1"/>
        </p:nvSpPr>
        <p:spPr>
          <a:xfrm>
            <a:off x="0" y="0"/>
            <a:ext cx="12192000" cy="83671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</p:spTree>
    <p:extLst>
      <p:ext uri="{BB962C8B-B14F-4D97-AF65-F5344CB8AC3E}">
        <p14:creationId xmlns:p14="http://schemas.microsoft.com/office/powerpoint/2010/main" val="2151479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5AA9D-812F-4002-8E19-8408FA835AED}" type="datetime1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7204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3A424-49E7-4FAA-8B86-99920C7513A6}" type="datetime1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9989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9D44A-63D9-442A-A96F-6ED9F8EE8B56}" type="datetime1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81391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07E71-F735-4D73-9BBA-FCCA4EC7984C}" type="datetime1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18784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D0448-739D-4385-905F-A60BA46A66D5}" type="datetime1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44993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0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23381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32588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97862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19388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06076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90447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04454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6889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37463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650EA-73C1-4348-A855-6E09FBC164B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3594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5AA9D-812F-4002-8E19-8408FA835AED}" type="datetime1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C36F2B-4CC7-49A3-B5E6-136BC71133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705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9" r:id="rId7"/>
    <p:sldLayoutId id="2147484063" r:id="rId8"/>
    <p:sldLayoutId id="2147484068" r:id="rId9"/>
    <p:sldLayoutId id="2147484064" r:id="rId10"/>
    <p:sldLayoutId id="2147484065" r:id="rId11"/>
    <p:sldLayoutId id="2147484066" r:id="rId12"/>
    <p:sldLayoutId id="2147484067" r:id="rId13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650EA-73C1-4348-A855-6E09FBC164BC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4B78A-F12F-4A09-B377-FBCB66BAD05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635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1" r:id="rId1"/>
    <p:sldLayoutId id="2147484072" r:id="rId2"/>
    <p:sldLayoutId id="2147484073" r:id="rId3"/>
    <p:sldLayoutId id="2147484074" r:id="rId4"/>
    <p:sldLayoutId id="2147484075" r:id="rId5"/>
    <p:sldLayoutId id="2147484076" r:id="rId6"/>
    <p:sldLayoutId id="2147484077" r:id="rId7"/>
    <p:sldLayoutId id="2147484078" r:id="rId8"/>
    <p:sldLayoutId id="2147484079" r:id="rId9"/>
    <p:sldLayoutId id="2147484080" r:id="rId10"/>
    <p:sldLayoutId id="214748408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"/>
          <p:cNvSpPr/>
          <p:nvPr/>
        </p:nvSpPr>
        <p:spPr>
          <a:xfrm rot="16200000">
            <a:off x="3297273" y="-3297272"/>
            <a:ext cx="5815169" cy="12409714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2459421 w 8555421"/>
              <a:gd name="connsiteY0" fmla="*/ 0 h 6865883"/>
              <a:gd name="connsiteX1" fmla="*/ 8555421 w 8555421"/>
              <a:gd name="connsiteY1" fmla="*/ 0 h 6865883"/>
              <a:gd name="connsiteX2" fmla="*/ 8555421 w 8555421"/>
              <a:gd name="connsiteY2" fmla="*/ 6858000 h 6865883"/>
              <a:gd name="connsiteX3" fmla="*/ 0 w 8555421"/>
              <a:gd name="connsiteY3" fmla="*/ 6865883 h 6865883"/>
              <a:gd name="connsiteX4" fmla="*/ 2459421 w 8555421"/>
              <a:gd name="connsiteY4" fmla="*/ 0 h 6865883"/>
              <a:gd name="connsiteX0" fmla="*/ 0 w 8602894"/>
              <a:gd name="connsiteY0" fmla="*/ 0 h 6865883"/>
              <a:gd name="connsiteX1" fmla="*/ 8602894 w 8602894"/>
              <a:gd name="connsiteY1" fmla="*/ 0 h 6865883"/>
              <a:gd name="connsiteX2" fmla="*/ 8602894 w 8602894"/>
              <a:gd name="connsiteY2" fmla="*/ 6858000 h 6865883"/>
              <a:gd name="connsiteX3" fmla="*/ 47473 w 8602894"/>
              <a:gd name="connsiteY3" fmla="*/ 6865883 h 6865883"/>
              <a:gd name="connsiteX4" fmla="*/ 0 w 8602894"/>
              <a:gd name="connsiteY4" fmla="*/ 0 h 6865883"/>
              <a:gd name="connsiteX0" fmla="*/ 0 w 8602894"/>
              <a:gd name="connsiteY0" fmla="*/ 0 h 6865883"/>
              <a:gd name="connsiteX1" fmla="*/ 8602894 w 8602894"/>
              <a:gd name="connsiteY1" fmla="*/ 0 h 6865883"/>
              <a:gd name="connsiteX2" fmla="*/ 8602894 w 8602894"/>
              <a:gd name="connsiteY2" fmla="*/ 6858000 h 6865883"/>
              <a:gd name="connsiteX3" fmla="*/ 2749577 w 8602894"/>
              <a:gd name="connsiteY3" fmla="*/ 6865883 h 6865883"/>
              <a:gd name="connsiteX4" fmla="*/ 0 w 8602894"/>
              <a:gd name="connsiteY4" fmla="*/ 0 h 6865883"/>
              <a:gd name="connsiteX0" fmla="*/ 0 w 8602894"/>
              <a:gd name="connsiteY0" fmla="*/ 0 h 6886432"/>
              <a:gd name="connsiteX1" fmla="*/ 8602894 w 8602894"/>
              <a:gd name="connsiteY1" fmla="*/ 0 h 6886432"/>
              <a:gd name="connsiteX2" fmla="*/ 8602894 w 8602894"/>
              <a:gd name="connsiteY2" fmla="*/ 6858000 h 6886432"/>
              <a:gd name="connsiteX3" fmla="*/ 2092031 w 8602894"/>
              <a:gd name="connsiteY3" fmla="*/ 6886432 h 6886432"/>
              <a:gd name="connsiteX4" fmla="*/ 0 w 8602894"/>
              <a:gd name="connsiteY4" fmla="*/ 0 h 6886432"/>
              <a:gd name="connsiteX0" fmla="*/ 0 w 8674813"/>
              <a:gd name="connsiteY0" fmla="*/ 0 h 6991564"/>
              <a:gd name="connsiteX1" fmla="*/ 8602894 w 8674813"/>
              <a:gd name="connsiteY1" fmla="*/ 0 h 6991564"/>
              <a:gd name="connsiteX2" fmla="*/ 8674813 w 8674813"/>
              <a:gd name="connsiteY2" fmla="*/ 6991564 h 6991564"/>
              <a:gd name="connsiteX3" fmla="*/ 2092031 w 8674813"/>
              <a:gd name="connsiteY3" fmla="*/ 6886432 h 6991564"/>
              <a:gd name="connsiteX4" fmla="*/ 0 w 8674813"/>
              <a:gd name="connsiteY4" fmla="*/ 0 h 6991564"/>
              <a:gd name="connsiteX0" fmla="*/ 0 w 8613168"/>
              <a:gd name="connsiteY0" fmla="*/ 0 h 6991564"/>
              <a:gd name="connsiteX1" fmla="*/ 8602894 w 8613168"/>
              <a:gd name="connsiteY1" fmla="*/ 0 h 6991564"/>
              <a:gd name="connsiteX2" fmla="*/ 8613168 w 8613168"/>
              <a:gd name="connsiteY2" fmla="*/ 6991564 h 6991564"/>
              <a:gd name="connsiteX3" fmla="*/ 2092031 w 8613168"/>
              <a:gd name="connsiteY3" fmla="*/ 6886432 h 6991564"/>
              <a:gd name="connsiteX4" fmla="*/ 0 w 8613168"/>
              <a:gd name="connsiteY4" fmla="*/ 0 h 6991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13168" h="6991564">
                <a:moveTo>
                  <a:pt x="0" y="0"/>
                </a:moveTo>
                <a:lnTo>
                  <a:pt x="8602894" y="0"/>
                </a:lnTo>
                <a:cubicBezTo>
                  <a:pt x="8606319" y="2330521"/>
                  <a:pt x="8609743" y="4661043"/>
                  <a:pt x="8613168" y="6991564"/>
                </a:cubicBezTo>
                <a:lnTo>
                  <a:pt x="2092031" y="688643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1926" y="1007828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년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79376" y="1628800"/>
            <a:ext cx="835292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0"/>
              </a:lnSpc>
            </a:pPr>
            <a:r>
              <a:rPr lang="ko-KR" altLang="en-US" sz="6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</a:t>
            </a:r>
            <a:endParaRPr lang="en-US" altLang="ko-KR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8000"/>
              </a:lnSpc>
            </a:pPr>
            <a:r>
              <a:rPr lang="ko-KR" altLang="en-US" sz="6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선정 및 운영 계획 </a:t>
            </a:r>
          </a:p>
        </p:txBody>
      </p:sp>
      <p:pic>
        <p:nvPicPr>
          <p:cNvPr id="7" name="Picture 3" descr="Z:\D-센터 운영, 교육, 현황, 공문 관련\센터 운영관련\센터 업무양식\로고\복지부 로고\보건복지부 정부상징\보건복지부_국_좌우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96"/>
          <a:stretch/>
        </p:blipFill>
        <p:spPr bwMode="auto">
          <a:xfrm>
            <a:off x="8712968" y="5683841"/>
            <a:ext cx="3431704" cy="102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965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"/>
          <p:cNvSpPr/>
          <p:nvPr/>
        </p:nvSpPr>
        <p:spPr>
          <a:xfrm rot="16200000" flipH="1" flipV="1">
            <a:off x="2860293" y="-2480309"/>
            <a:ext cx="6230709" cy="12432705"/>
          </a:xfrm>
          <a:custGeom>
            <a:avLst/>
            <a:gdLst>
              <a:gd name="connsiteX0" fmla="*/ 0 w 6096000"/>
              <a:gd name="connsiteY0" fmla="*/ 0 h 6858000"/>
              <a:gd name="connsiteX1" fmla="*/ 6096000 w 6096000"/>
              <a:gd name="connsiteY1" fmla="*/ 0 h 6858000"/>
              <a:gd name="connsiteX2" fmla="*/ 6096000 w 6096000"/>
              <a:gd name="connsiteY2" fmla="*/ 6858000 h 6858000"/>
              <a:gd name="connsiteX3" fmla="*/ 0 w 6096000"/>
              <a:gd name="connsiteY3" fmla="*/ 6858000 h 6858000"/>
              <a:gd name="connsiteX4" fmla="*/ 0 w 6096000"/>
              <a:gd name="connsiteY4" fmla="*/ 0 h 6858000"/>
              <a:gd name="connsiteX0" fmla="*/ 2459421 w 8555421"/>
              <a:gd name="connsiteY0" fmla="*/ 0 h 6865883"/>
              <a:gd name="connsiteX1" fmla="*/ 8555421 w 8555421"/>
              <a:gd name="connsiteY1" fmla="*/ 0 h 6865883"/>
              <a:gd name="connsiteX2" fmla="*/ 8555421 w 8555421"/>
              <a:gd name="connsiteY2" fmla="*/ 6858000 h 6865883"/>
              <a:gd name="connsiteX3" fmla="*/ 0 w 8555421"/>
              <a:gd name="connsiteY3" fmla="*/ 6865883 h 6865883"/>
              <a:gd name="connsiteX4" fmla="*/ 2459421 w 8555421"/>
              <a:gd name="connsiteY4" fmla="*/ 0 h 6865883"/>
              <a:gd name="connsiteX0" fmla="*/ 0 w 8602894"/>
              <a:gd name="connsiteY0" fmla="*/ 0 h 6865883"/>
              <a:gd name="connsiteX1" fmla="*/ 8602894 w 8602894"/>
              <a:gd name="connsiteY1" fmla="*/ 0 h 6865883"/>
              <a:gd name="connsiteX2" fmla="*/ 8602894 w 8602894"/>
              <a:gd name="connsiteY2" fmla="*/ 6858000 h 6865883"/>
              <a:gd name="connsiteX3" fmla="*/ 47473 w 8602894"/>
              <a:gd name="connsiteY3" fmla="*/ 6865883 h 6865883"/>
              <a:gd name="connsiteX4" fmla="*/ 0 w 8602894"/>
              <a:gd name="connsiteY4" fmla="*/ 0 h 6865883"/>
              <a:gd name="connsiteX0" fmla="*/ 0 w 8602894"/>
              <a:gd name="connsiteY0" fmla="*/ 0 h 6865883"/>
              <a:gd name="connsiteX1" fmla="*/ 8602894 w 8602894"/>
              <a:gd name="connsiteY1" fmla="*/ 0 h 6865883"/>
              <a:gd name="connsiteX2" fmla="*/ 8602894 w 8602894"/>
              <a:gd name="connsiteY2" fmla="*/ 6858000 h 6865883"/>
              <a:gd name="connsiteX3" fmla="*/ 2749577 w 8602894"/>
              <a:gd name="connsiteY3" fmla="*/ 6865883 h 6865883"/>
              <a:gd name="connsiteX4" fmla="*/ 0 w 8602894"/>
              <a:gd name="connsiteY4" fmla="*/ 0 h 6865883"/>
              <a:gd name="connsiteX0" fmla="*/ 0 w 8602894"/>
              <a:gd name="connsiteY0" fmla="*/ 0 h 6886432"/>
              <a:gd name="connsiteX1" fmla="*/ 8602894 w 8602894"/>
              <a:gd name="connsiteY1" fmla="*/ 0 h 6886432"/>
              <a:gd name="connsiteX2" fmla="*/ 8602894 w 8602894"/>
              <a:gd name="connsiteY2" fmla="*/ 6858000 h 6886432"/>
              <a:gd name="connsiteX3" fmla="*/ 2092031 w 8602894"/>
              <a:gd name="connsiteY3" fmla="*/ 6886432 h 6886432"/>
              <a:gd name="connsiteX4" fmla="*/ 0 w 8602894"/>
              <a:gd name="connsiteY4" fmla="*/ 0 h 6886432"/>
              <a:gd name="connsiteX0" fmla="*/ 0 w 8674813"/>
              <a:gd name="connsiteY0" fmla="*/ 0 h 6991564"/>
              <a:gd name="connsiteX1" fmla="*/ 8602894 w 8674813"/>
              <a:gd name="connsiteY1" fmla="*/ 0 h 6991564"/>
              <a:gd name="connsiteX2" fmla="*/ 8674813 w 8674813"/>
              <a:gd name="connsiteY2" fmla="*/ 6991564 h 6991564"/>
              <a:gd name="connsiteX3" fmla="*/ 2092031 w 8674813"/>
              <a:gd name="connsiteY3" fmla="*/ 6886432 h 6991564"/>
              <a:gd name="connsiteX4" fmla="*/ 0 w 8674813"/>
              <a:gd name="connsiteY4" fmla="*/ 0 h 6991564"/>
              <a:gd name="connsiteX0" fmla="*/ 0 w 8613168"/>
              <a:gd name="connsiteY0" fmla="*/ 0 h 6991564"/>
              <a:gd name="connsiteX1" fmla="*/ 8602894 w 8613168"/>
              <a:gd name="connsiteY1" fmla="*/ 0 h 6991564"/>
              <a:gd name="connsiteX2" fmla="*/ 8613168 w 8613168"/>
              <a:gd name="connsiteY2" fmla="*/ 6991564 h 6991564"/>
              <a:gd name="connsiteX3" fmla="*/ 2092031 w 8613168"/>
              <a:gd name="connsiteY3" fmla="*/ 6886432 h 6991564"/>
              <a:gd name="connsiteX4" fmla="*/ 0 w 8613168"/>
              <a:gd name="connsiteY4" fmla="*/ 0 h 6991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13168" h="6991564">
                <a:moveTo>
                  <a:pt x="0" y="0"/>
                </a:moveTo>
                <a:lnTo>
                  <a:pt x="8602894" y="0"/>
                </a:lnTo>
                <a:cubicBezTo>
                  <a:pt x="8606319" y="2330521"/>
                  <a:pt x="8609743" y="4661043"/>
                  <a:pt x="8613168" y="6991564"/>
                </a:cubicBezTo>
                <a:lnTo>
                  <a:pt x="2092031" y="688643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35560" y="2204866"/>
            <a:ext cx="4788024" cy="577233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Ⅰ </a:t>
            </a:r>
            <a:r>
              <a:rPr lang="ko-KR" altLang="en-US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추진경과  </a:t>
            </a:r>
            <a:endParaRPr lang="en-US" altLang="ko-KR" sz="3200" b="1" spc="12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C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08920" y="3044218"/>
            <a:ext cx="9243664" cy="577233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Ⅱ   ‘21</a:t>
            </a:r>
            <a:r>
              <a:rPr lang="ko-KR" altLang="en-US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년도 추진목표 및 </a:t>
            </a:r>
            <a:r>
              <a:rPr lang="ko-KR" altLang="en-US" sz="32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주요과제</a:t>
            </a:r>
            <a:endParaRPr lang="en-US" altLang="ko-KR" sz="3200" b="1" spc="12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C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43248" y="3789042"/>
            <a:ext cx="7265120" cy="577233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Ⅲ   </a:t>
            </a:r>
            <a:r>
              <a:rPr lang="ko-KR" altLang="en-US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</a:t>
            </a:r>
            <a:r>
              <a:rPr lang="en-US" altLang="ko-KR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  <a:endParaRPr lang="en-US" altLang="ko-KR" sz="3200" b="1" spc="12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C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24150" y="4962360"/>
            <a:ext cx="6010968" cy="577233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Ⅳ   </a:t>
            </a:r>
            <a:r>
              <a:rPr lang="ko-KR" altLang="en-US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행정 조치사항</a:t>
            </a:r>
            <a:endParaRPr lang="en-US" altLang="ko-KR" sz="3200" b="1" spc="12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C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3392" y="518059"/>
            <a:ext cx="1745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chemeClr val="accent5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목   차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38735" y="4436037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- 2021</a:t>
            </a:r>
            <a:r>
              <a:rPr lang="ko-KR" altLang="en-U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열린어린이집 세부 선정기준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32985" y="5696581"/>
            <a:ext cx="6912768" cy="577233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 algn="ctr"/>
            <a:r>
              <a:rPr lang="en-US" altLang="ko-KR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Ⅴ   </a:t>
            </a:r>
            <a:r>
              <a:rPr lang="ko-KR" altLang="en-US" sz="3200" b="1" dirty="0"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</a:t>
            </a:r>
            <a:r>
              <a:rPr lang="ko-KR" altLang="en-US" sz="3200" b="1" spc="-400" dirty="0"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선정</a:t>
            </a:r>
            <a:r>
              <a:rPr lang="en-US" altLang="ko-KR" sz="3200" b="1" spc="-400" dirty="0"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3200" b="1" spc="-400" dirty="0"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 관련 </a:t>
            </a:r>
            <a:r>
              <a:rPr lang="en-US" altLang="ko-KR" sz="3200" b="1" dirty="0"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FAQ</a:t>
            </a:r>
            <a:endParaRPr lang="ko-KR" altLang="en-US" sz="3200" b="1" dirty="0">
              <a:solidFill>
                <a:srgbClr val="FFC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82918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495600" y="2400602"/>
            <a:ext cx="66967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Ⅰ. </a:t>
            </a:r>
            <a:r>
              <a:rPr lang="ko-KR" altLang="en-US" sz="54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추진 경과</a:t>
            </a:r>
          </a:p>
        </p:txBody>
      </p:sp>
      <p:cxnSp>
        <p:nvCxnSpPr>
          <p:cNvPr id="15" name="직선 연결선 14"/>
          <p:cNvCxnSpPr/>
          <p:nvPr/>
        </p:nvCxnSpPr>
        <p:spPr>
          <a:xfrm>
            <a:off x="407368" y="1742715"/>
            <a:ext cx="11342077" cy="46889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407368" y="3934931"/>
            <a:ext cx="11342077" cy="46889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5685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34706"/>
            <a:ext cx="7262142" cy="583388"/>
          </a:xfrm>
          <a:prstGeom prst="rect">
            <a:avLst/>
          </a:prstGeom>
          <a:noFill/>
          <a:effectLst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ko-KR" sz="3600" b="1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Ⅰ. ‘20</a:t>
            </a:r>
            <a:r>
              <a:rPr lang="ko-KR" altLang="en-US" sz="3600" b="1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년도 추진사항</a:t>
            </a:r>
            <a:endParaRPr lang="en-US" altLang="ko-KR" sz="3600" b="1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4294967295"/>
          </p:nvPr>
        </p:nvSpPr>
        <p:spPr>
          <a:xfrm>
            <a:off x="4295800" y="5946915"/>
            <a:ext cx="2133600" cy="365125"/>
          </a:xfrm>
        </p:spPr>
        <p:txBody>
          <a:bodyPr/>
          <a:lstStyle/>
          <a:p>
            <a:fld id="{BEC36F2B-4CC7-49A3-B5E6-136BC711333D}" type="slidenum">
              <a:rPr lang="ko-KR" altLang="en-US" smtClean="0"/>
              <a:t>4</a:t>
            </a:fld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0" y="936317"/>
            <a:ext cx="12192000" cy="980515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2008" y="1078136"/>
            <a:ext cx="12000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/>
            <a:r>
              <a:rPr lang="ko-KR" altLang="en-US" sz="2000" b="1" dirty="0"/>
              <a:t>국공립어린이집 </a:t>
            </a:r>
            <a:r>
              <a:rPr lang="ko-KR" altLang="en-US" sz="2000" dirty="0"/>
              <a:t>열린어린이집 </a:t>
            </a:r>
            <a:r>
              <a:rPr lang="ko-KR" altLang="en-US" sz="2000" b="1" dirty="0"/>
              <a:t>설치 운영 권고</a:t>
            </a:r>
            <a:r>
              <a:rPr lang="en-US" altLang="ko-KR" sz="2000" b="1" dirty="0"/>
              <a:t>, </a:t>
            </a:r>
            <a:r>
              <a:rPr lang="ko-KR" altLang="en-US" sz="2000" b="1" dirty="0"/>
              <a:t>선정</a:t>
            </a:r>
            <a:r>
              <a:rPr lang="en-US" altLang="ko-KR" sz="2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2000" b="1" dirty="0"/>
              <a:t>정기 점검 확인 항목 간소화</a:t>
            </a:r>
            <a:r>
              <a:rPr lang="en-US" altLang="ko-KR" sz="2000" b="1" dirty="0"/>
              <a:t>, </a:t>
            </a:r>
            <a:r>
              <a:rPr lang="ko-KR" altLang="en-US" sz="2000" b="1" dirty="0" err="1"/>
              <a:t>평정기준</a:t>
            </a:r>
            <a:r>
              <a:rPr lang="ko-KR" altLang="en-US" sz="2000" b="1" dirty="0"/>
              <a:t> 개선 및 설치 </a:t>
            </a:r>
            <a:r>
              <a:rPr lang="ko-KR" altLang="en-US" sz="2000" b="1" spc="-30" dirty="0"/>
              <a:t>운영자 변경</a:t>
            </a:r>
            <a:r>
              <a:rPr lang="ko-KR" altLang="en-US" sz="2000" spc="-30" dirty="0"/>
              <a:t>에 따른 </a:t>
            </a:r>
            <a:r>
              <a:rPr lang="ko-KR" altLang="en-US" sz="2000" b="1" spc="-30" dirty="0"/>
              <a:t>승계 제도 마련 </a:t>
            </a:r>
            <a:r>
              <a:rPr lang="ko-KR" altLang="en-US" sz="2000" spc="-30" dirty="0"/>
              <a:t>등 </a:t>
            </a:r>
            <a:r>
              <a:rPr lang="ko-KR" altLang="en-US" sz="2000" b="1" spc="-30" dirty="0"/>
              <a:t>현장부담완화</a:t>
            </a:r>
            <a:r>
              <a:rPr lang="en-US" altLang="ko-KR" sz="2000" b="1" spc="-30" dirty="0"/>
              <a:t>, </a:t>
            </a:r>
            <a:r>
              <a:rPr lang="ko-KR" altLang="en-US" sz="2000" b="1" spc="-30" dirty="0"/>
              <a:t>한시적 선정기준 완화 </a:t>
            </a:r>
            <a:r>
              <a:rPr lang="ko-KR" altLang="en-US" sz="2000" spc="-30" dirty="0"/>
              <a:t>운영으로 </a:t>
            </a:r>
            <a:r>
              <a:rPr lang="ko-KR" altLang="en-US" sz="2000" b="1" spc="-30" dirty="0"/>
              <a:t>코로나</a:t>
            </a:r>
            <a:r>
              <a:rPr lang="en-US" altLang="ko-KR" sz="2000" b="1" spc="-30" dirty="0"/>
              <a:t>19 </a:t>
            </a:r>
            <a:r>
              <a:rPr lang="ko-KR" altLang="en-US" sz="2000" b="1" spc="-30" dirty="0"/>
              <a:t>감염예방</a:t>
            </a:r>
            <a:endParaRPr lang="ko-KR" altLang="en-US" sz="2000" b="1" spc="-3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03512" y="2060848"/>
            <a:ext cx="7560840" cy="3943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ko-KR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7,532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 선정</a:t>
            </a:r>
            <a:r>
              <a:rPr lang="en-US" altLang="ko-KR" sz="15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5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전체 </a:t>
            </a:r>
            <a:r>
              <a:rPr lang="ko-KR" altLang="en-US" sz="1500" b="1" dirty="0" err="1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ko-KR" altLang="en-US" sz="15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5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35,352</a:t>
            </a:r>
            <a:r>
              <a:rPr lang="ko-KR" altLang="en-US" sz="15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 대비 </a:t>
            </a:r>
            <a:r>
              <a:rPr lang="en-US" altLang="ko-KR" sz="15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21.3%)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009057"/>
              </p:ext>
            </p:extLst>
          </p:nvPr>
        </p:nvGraphicFramePr>
        <p:xfrm>
          <a:off x="421250" y="2427960"/>
          <a:ext cx="11291936" cy="109056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4114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14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4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114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114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1149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1149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41149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557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총 계</a:t>
                      </a:r>
                    </a:p>
                  </a:txBody>
                  <a:tcPr anchor="ctr">
                    <a:solidFill>
                      <a:srgbClr val="9EB3C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국공립</a:t>
                      </a:r>
                    </a:p>
                  </a:txBody>
                  <a:tcPr anchor="ctr">
                    <a:solidFill>
                      <a:srgbClr val="9EB3C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사회복지법인</a:t>
                      </a:r>
                    </a:p>
                  </a:txBody>
                  <a:tcPr anchor="ctr">
                    <a:solidFill>
                      <a:srgbClr val="9EB3C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법인</a:t>
                      </a:r>
                      <a:r>
                        <a:rPr lang="en-US" altLang="ko-KR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·</a:t>
                      </a:r>
                      <a:r>
                        <a:rPr lang="ko-KR" altLang="en-US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단체 등</a:t>
                      </a:r>
                    </a:p>
                  </a:txBody>
                  <a:tcPr anchor="ctr">
                    <a:solidFill>
                      <a:srgbClr val="9EB3C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민간</a:t>
                      </a:r>
                    </a:p>
                  </a:txBody>
                  <a:tcPr anchor="ctr">
                    <a:solidFill>
                      <a:srgbClr val="9EB3C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가정</a:t>
                      </a:r>
                    </a:p>
                  </a:txBody>
                  <a:tcPr anchor="ctr">
                    <a:solidFill>
                      <a:srgbClr val="9EB3C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협동</a:t>
                      </a:r>
                    </a:p>
                  </a:txBody>
                  <a:tcPr anchor="ctr">
                    <a:solidFill>
                      <a:srgbClr val="9EB3C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직장</a:t>
                      </a:r>
                    </a:p>
                  </a:txBody>
                  <a:tcPr anchor="ctr">
                    <a:solidFill>
                      <a:srgbClr val="9EB3C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873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7,532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(100%)</a:t>
                      </a:r>
                      <a:endParaRPr lang="en-US" sz="20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108331" marB="108331" anchor="ctr">
                    <a:solidFill>
                      <a:srgbClr val="DFE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2,439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(32.4%)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5941" marR="35941" marT="108331" marB="108331" anchor="ctr">
                    <a:solidFill>
                      <a:srgbClr val="DFE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125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(1.7%)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5941" marR="35941" marT="108331" marB="108331" anchor="ctr">
                    <a:solidFill>
                      <a:srgbClr val="DFE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(1.1%)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5941" marR="35941" marT="108331" marB="108331" anchor="ctr">
                    <a:solidFill>
                      <a:srgbClr val="DFE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2,204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(29.3%)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5941" marR="35941" marT="108331" marB="108331" anchor="ctr">
                    <a:solidFill>
                      <a:srgbClr val="DFE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2,453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(32.6%)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5941" marR="35941" marT="108331" marB="108331" anchor="ctr">
                    <a:solidFill>
                      <a:srgbClr val="DFE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(0.1%)</a:t>
                      </a:r>
                      <a:endParaRPr lang="en-US" sz="24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35941" marR="35941" marT="108331" marB="108331" anchor="ctr">
                    <a:solidFill>
                      <a:srgbClr val="DFE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216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(2.9%)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5941" marR="35941" marT="108331" marB="108331" anchor="ctr">
                    <a:solidFill>
                      <a:srgbClr val="DFE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7" name="양쪽 모서리가 둥근 사각형 16"/>
          <p:cNvSpPr/>
          <p:nvPr/>
        </p:nvSpPr>
        <p:spPr>
          <a:xfrm>
            <a:off x="421250" y="2069160"/>
            <a:ext cx="1282262" cy="367111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   정</a:t>
            </a:r>
          </a:p>
        </p:txBody>
      </p:sp>
      <p:sp>
        <p:nvSpPr>
          <p:cNvPr id="18" name="양쪽 모서리가 둥근 사각형 17"/>
          <p:cNvSpPr/>
          <p:nvPr/>
        </p:nvSpPr>
        <p:spPr>
          <a:xfrm>
            <a:off x="421250" y="4010580"/>
            <a:ext cx="1282262" cy="38045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평가반영</a:t>
            </a:r>
            <a:endParaRPr lang="ko-KR" altLang="en-US" sz="20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21250" y="4391034"/>
            <a:ext cx="11291936" cy="638549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8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623392" y="4486443"/>
            <a:ext cx="9289032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500"/>
              </a:lnSpc>
            </a:pP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</a:t>
            </a:r>
            <a:r>
              <a:rPr lang="ko-KR" altLang="en-US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 실적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 대해 </a:t>
            </a:r>
            <a:r>
              <a:rPr lang="ko-KR" altLang="en-US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보육사업 평가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 반영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(9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</p:txBody>
      </p:sp>
      <p:sp>
        <p:nvSpPr>
          <p:cNvPr id="20" name="양쪽 모서리가 둥근 사각형 19"/>
          <p:cNvSpPr/>
          <p:nvPr/>
        </p:nvSpPr>
        <p:spPr>
          <a:xfrm>
            <a:off x="421250" y="5338072"/>
            <a:ext cx="1282262" cy="4211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   상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421250" y="5759186"/>
            <a:ext cx="11291936" cy="638549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8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74260" y="5776760"/>
            <a:ext cx="1103892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600"/>
              </a:lnSpc>
            </a:pPr>
            <a:r>
              <a:rPr lang="en-US" altLang="ko-KR" sz="20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2020</a:t>
            </a:r>
            <a:r>
              <a:rPr lang="ko-KR" altLang="en-US" sz="20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열린어린이집 선정</a:t>
            </a:r>
            <a:r>
              <a:rPr lang="en-US" altLang="ko-KR" sz="20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20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</a:t>
            </a:r>
            <a:r>
              <a:rPr lang="en-US" altLang="ko-KR" sz="20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교육</a:t>
            </a:r>
            <a:r>
              <a:rPr lang="en-US" altLang="ko-KR" sz="20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20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홍보</a:t>
            </a:r>
            <a:r>
              <a:rPr lang="en-US" altLang="ko-KR" sz="20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20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컨설팅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b="1" spc="-10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육아종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실적 등을 반영하여</a:t>
            </a:r>
            <a:r>
              <a:rPr lang="ko-KR" altLang="en-US" sz="22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장관 표창 수여</a:t>
            </a:r>
            <a:r>
              <a:rPr lang="ko-KR" altLang="en-US" sz="24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(‘20.12.18.)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828518" y="26971"/>
            <a:ext cx="138816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Ⅰ. 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추진 경과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07954" y="3429000"/>
            <a:ext cx="11592701" cy="4129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en-US" altLang="ko-KR" sz="15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*</a:t>
            </a:r>
            <a:r>
              <a:rPr lang="ko-KR" altLang="en-US" sz="15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연도별 </a:t>
            </a:r>
            <a:r>
              <a:rPr lang="ko-KR" altLang="en-US" sz="1500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선정현황</a:t>
            </a:r>
            <a:r>
              <a:rPr lang="ko-KR" altLang="en-US" sz="15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3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(‘17)1, 859</a:t>
            </a:r>
            <a:r>
              <a:rPr lang="ko-KR" altLang="en-US" sz="13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 </a:t>
            </a:r>
            <a:r>
              <a:rPr lang="en-US" altLang="ko-KR" sz="13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→ (‘18)3,404</a:t>
            </a:r>
            <a:r>
              <a:rPr lang="ko-KR" altLang="en-US" sz="13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</a:t>
            </a:r>
            <a:r>
              <a:rPr lang="en-US" altLang="ko-KR" sz="13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→ (‘19)5,291</a:t>
            </a:r>
            <a:r>
              <a:rPr lang="ko-KR" altLang="en-US" sz="13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 </a:t>
            </a:r>
            <a:r>
              <a:rPr lang="en-US" altLang="ko-KR" sz="13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→ (‘20)7,532</a:t>
            </a:r>
            <a:r>
              <a:rPr lang="ko-KR" altLang="en-US" sz="13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</a:t>
            </a:r>
            <a:endParaRPr lang="en-US" altLang="ko-KR" sz="13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2103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양쪽 모서리가 둥근 사각형 16"/>
          <p:cNvSpPr/>
          <p:nvPr/>
        </p:nvSpPr>
        <p:spPr>
          <a:xfrm>
            <a:off x="443290" y="1268760"/>
            <a:ext cx="1836286" cy="426026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주요 개선사항</a:t>
            </a:r>
            <a:endParaRPr lang="ko-KR" altLang="en-US" sz="2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38789" y="1671496"/>
            <a:ext cx="11291936" cy="4846526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>
                  <a:lumMod val="8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767408" y="1614130"/>
            <a:ext cx="10801200" cy="5055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□ 열린어린이집 설치 확대 </a:t>
            </a: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-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신설</a:t>
            </a:r>
            <a:r>
              <a:rPr lang="en-US" altLang="ko-KR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확충 국공립 </a:t>
            </a:r>
            <a:r>
              <a:rPr lang="ko-KR" altLang="en-US" sz="2000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은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열린어린이집에 준용하는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설치</a:t>
            </a:r>
            <a:r>
              <a:rPr lang="en-US" altLang="ko-KR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 권고</a:t>
            </a:r>
            <a:endParaRPr lang="en-US" altLang="ko-KR" sz="20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□ 선정 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점검 업무부담 완화</a:t>
            </a: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- 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지자체용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항목별 확인 매뉴얼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마련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-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</a:t>
            </a:r>
            <a:r>
              <a:rPr lang="en-US" altLang="ko-KR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정기점검 </a:t>
            </a:r>
            <a:r>
              <a:rPr lang="ko-KR" altLang="en-US" sz="2000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확인항목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간소화</a:t>
            </a:r>
            <a:endParaRPr lang="en-US" altLang="ko-KR" sz="20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※ </a:t>
            </a:r>
            <a:r>
              <a:rPr lang="ko-KR" altLang="en-US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 시 </a:t>
            </a:r>
            <a:r>
              <a:rPr lang="ko-KR" altLang="en-US" sz="15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확인서류</a:t>
            </a:r>
            <a:r>
              <a:rPr lang="ko-KR" altLang="en-US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23</a:t>
            </a:r>
            <a:r>
              <a:rPr lang="ko-KR" altLang="en-US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종 → </a:t>
            </a:r>
            <a:r>
              <a:rPr lang="en-US" altLang="ko-KR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14</a:t>
            </a:r>
            <a:r>
              <a:rPr lang="ko-KR" altLang="en-US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종으로 감축</a:t>
            </a:r>
            <a:r>
              <a:rPr lang="en-US" altLang="ko-KR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정기점검 시 개방성 배점 삭제</a:t>
            </a:r>
            <a:r>
              <a:rPr lang="en-US" altLang="ko-KR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상시 보육실 내부 확인가능 유무로 점검 갈음</a:t>
            </a:r>
            <a:endParaRPr lang="en-US" altLang="ko-KR" sz="15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□ </a:t>
            </a:r>
            <a:r>
              <a:rPr lang="ko-KR" altLang="en-US" sz="20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평정기간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개선 및 일부 기준 신설</a:t>
            </a: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-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선정기준을 </a:t>
            </a:r>
            <a:r>
              <a:rPr lang="en-US" altLang="ko-KR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개월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→ </a:t>
            </a:r>
            <a:r>
              <a:rPr lang="en-US" altLang="ko-KR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년으로 조정</a:t>
            </a:r>
            <a:r>
              <a:rPr lang="en-US" altLang="ko-KR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참여 유도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-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설치</a:t>
            </a:r>
            <a:r>
              <a:rPr lang="en-US" altLang="ko-KR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운영자 변경 시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 유지 조건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마련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※ </a:t>
            </a:r>
            <a:r>
              <a:rPr lang="ko-KR" altLang="en-US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기존 열린어린이집 프로그램 유지 및 확대 의지 여부 확인 </a:t>
            </a:r>
            <a:endParaRPr lang="en-US" altLang="ko-KR" sz="15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828518" y="26971"/>
            <a:ext cx="138816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Ⅰ. 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추진 경과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134706"/>
            <a:ext cx="7262142" cy="583388"/>
          </a:xfrm>
          <a:prstGeom prst="rect">
            <a:avLst/>
          </a:prstGeom>
          <a:noFill/>
          <a:effectLst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lnSpc>
                <a:spcPct val="90000"/>
              </a:lnSpc>
              <a:defRPr/>
            </a:pPr>
            <a:r>
              <a:rPr lang="en-US" altLang="ko-KR" sz="3600" b="1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Ⅰ. ‘20</a:t>
            </a:r>
            <a:r>
              <a:rPr lang="ko-KR" altLang="en-US" sz="3600" b="1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년도 추진사항</a:t>
            </a:r>
            <a:endParaRPr lang="en-US" altLang="ko-KR" sz="3600" b="1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658073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796506" y="2400602"/>
            <a:ext cx="85637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54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Ⅱ. ‘21</a:t>
            </a:r>
            <a:r>
              <a:rPr lang="ko-KR" altLang="en-US" sz="54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년 추진목표 및 주요과제</a:t>
            </a:r>
          </a:p>
        </p:txBody>
      </p:sp>
      <p:cxnSp>
        <p:nvCxnSpPr>
          <p:cNvPr id="11" name="직선 연결선 10"/>
          <p:cNvCxnSpPr/>
          <p:nvPr/>
        </p:nvCxnSpPr>
        <p:spPr>
          <a:xfrm>
            <a:off x="407368" y="1742715"/>
            <a:ext cx="11342077" cy="46889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407368" y="3934931"/>
            <a:ext cx="11342077" cy="46889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4606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3600" b="1" spc="-10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추진목표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2" name="위쪽 화살표 21"/>
          <p:cNvSpPr/>
          <p:nvPr/>
        </p:nvSpPr>
        <p:spPr>
          <a:xfrm>
            <a:off x="3195649" y="2025138"/>
            <a:ext cx="1209416" cy="246605"/>
          </a:xfrm>
          <a:prstGeom prst="upArrow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63352" y="1196752"/>
            <a:ext cx="1393130" cy="742813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426939" y="1337325"/>
            <a:ext cx="1078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목 표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1775521" y="1196752"/>
            <a:ext cx="9961816" cy="720080"/>
            <a:chOff x="1669307" y="1262057"/>
            <a:chExt cx="8963197" cy="720080"/>
          </a:xfrm>
        </p:grpSpPr>
        <p:sp>
          <p:nvSpPr>
            <p:cNvPr id="17" name="직사각형 16"/>
            <p:cNvSpPr/>
            <p:nvPr/>
          </p:nvSpPr>
          <p:spPr>
            <a:xfrm>
              <a:off x="1669307" y="1262057"/>
              <a:ext cx="8963197" cy="720080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063552" y="1396113"/>
              <a:ext cx="7561090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20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 중심 열린어린이집 활성화로 </a:t>
              </a:r>
              <a:r>
                <a:rPr lang="ko-KR" altLang="en-US" sz="2200" b="1" dirty="0" err="1">
                  <a:latin typeface="나눔고딕" panose="020D0604000000000000" pitchFamily="50" charset="-127"/>
                  <a:ea typeface="나눔고딕" panose="020D0604000000000000" pitchFamily="50" charset="-127"/>
                </a:rPr>
                <a:t>안심보육</a:t>
              </a:r>
              <a:r>
                <a:rPr lang="ko-KR" altLang="en-US" sz="2200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 환경 조성</a:t>
              </a:r>
            </a:p>
          </p:txBody>
        </p:sp>
      </p:grpSp>
      <p:sp>
        <p:nvSpPr>
          <p:cNvPr id="25" name="직사각형 24"/>
          <p:cNvSpPr/>
          <p:nvPr/>
        </p:nvSpPr>
        <p:spPr>
          <a:xfrm>
            <a:off x="281118" y="2453909"/>
            <a:ext cx="1393130" cy="4071435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772922" y="2904085"/>
            <a:ext cx="3170954" cy="1505735"/>
          </a:xfrm>
          <a:prstGeom prst="rect">
            <a:avLst/>
          </a:prstGeom>
          <a:noFill/>
          <a:ln>
            <a:solidFill>
              <a:srgbClr val="9EB3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26938" y="3949874"/>
            <a:ext cx="10787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추 진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/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과 제</a:t>
            </a:r>
          </a:p>
        </p:txBody>
      </p:sp>
      <p:sp>
        <p:nvSpPr>
          <p:cNvPr id="28" name="직사각형 27"/>
          <p:cNvSpPr/>
          <p:nvPr/>
        </p:nvSpPr>
        <p:spPr>
          <a:xfrm>
            <a:off x="5099597" y="2904085"/>
            <a:ext cx="6637739" cy="1505735"/>
          </a:xfrm>
          <a:prstGeom prst="rect">
            <a:avLst/>
          </a:prstGeom>
          <a:noFill/>
          <a:ln>
            <a:solidFill>
              <a:srgbClr val="9EB3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80780" y="3426788"/>
            <a:ext cx="24964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2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확대</a:t>
            </a:r>
            <a:r>
              <a:rPr lang="en-US" altLang="ko-KR" sz="2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ko-KR" altLang="en-US" sz="2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23360" y="3061990"/>
            <a:ext cx="648926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① </a:t>
            </a:r>
            <a:r>
              <a:rPr lang="ko-KR" altLang="en-US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확산</a:t>
            </a:r>
            <a:r>
              <a:rPr lang="en-US" altLang="ko-KR" sz="16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(7,532 </a:t>
            </a:r>
            <a:r>
              <a:rPr lang="ko-KR" altLang="en-US" sz="16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→ </a:t>
            </a:r>
            <a:r>
              <a:rPr lang="en-US" altLang="ko-KR" sz="16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9,000</a:t>
            </a:r>
            <a:r>
              <a:rPr lang="ko-KR" altLang="en-US" sz="16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개소 </a:t>
            </a:r>
            <a:r>
              <a:rPr lang="en-US" altLang="ko-KR" sz="13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300" b="1" spc="-100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시군구별</a:t>
            </a:r>
            <a:r>
              <a:rPr lang="ko-KR" altLang="en-US" sz="13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어린이집 최소 </a:t>
            </a:r>
            <a:r>
              <a:rPr lang="en-US" altLang="ko-KR" sz="13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25%) </a:t>
            </a:r>
            <a:r>
              <a:rPr lang="ko-KR" altLang="en-US" sz="16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이상</a:t>
            </a:r>
            <a:r>
              <a:rPr lang="en-US" altLang="ko-KR" sz="1600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600" spc="-1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0"/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0"/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② 인센티브 확대</a:t>
            </a:r>
            <a:endParaRPr lang="en-US" altLang="ko-KR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0"/>
            <a:endParaRPr lang="en-US" altLang="ko-KR" sz="1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0"/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③ </a:t>
            </a:r>
            <a:r>
              <a:rPr lang="ko-KR" altLang="en-US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운영승계</a:t>
            </a:r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기준 완화 </a:t>
            </a: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772921" y="4575357"/>
            <a:ext cx="3170951" cy="773194"/>
          </a:xfrm>
          <a:prstGeom prst="rect">
            <a:avLst/>
          </a:prstGeom>
          <a:noFill/>
          <a:ln>
            <a:solidFill>
              <a:srgbClr val="9EB3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099597" y="4575356"/>
            <a:ext cx="6637739" cy="788960"/>
          </a:xfrm>
          <a:prstGeom prst="rect">
            <a:avLst/>
          </a:prstGeom>
          <a:noFill/>
          <a:ln>
            <a:solidFill>
              <a:srgbClr val="9EB3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90578" y="4623962"/>
            <a:ext cx="2925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2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내실화</a:t>
            </a:r>
            <a:endParaRPr lang="en-US" altLang="ko-KR" sz="2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0"/>
            <a:r>
              <a:rPr lang="en-US" altLang="ko-KR" sz="2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  </a:t>
            </a:r>
            <a:r>
              <a:rPr lang="en-US" altLang="ko-KR" sz="16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운영기준 보완</a:t>
            </a:r>
            <a:r>
              <a:rPr lang="en-US" altLang="ko-KR" sz="16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20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223360" y="4632278"/>
            <a:ext cx="6489264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①</a:t>
            </a:r>
            <a:r>
              <a:rPr lang="ko-KR" altLang="en-US" sz="8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감염병</a:t>
            </a:r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예방을 위한 비대면 활동 인정기준 마련</a:t>
            </a:r>
            <a:endParaRPr lang="en-US" altLang="ko-KR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0"/>
            <a:endParaRPr lang="en-US" altLang="ko-KR" sz="500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0"/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② 운영위원회 지역사회 인사 참여 활성화</a:t>
            </a: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1772921" y="5466229"/>
            <a:ext cx="3170951" cy="972593"/>
          </a:xfrm>
          <a:prstGeom prst="rect">
            <a:avLst/>
          </a:prstGeom>
          <a:noFill/>
          <a:ln>
            <a:solidFill>
              <a:srgbClr val="9EB3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5099597" y="5458989"/>
            <a:ext cx="6637739" cy="979833"/>
          </a:xfrm>
          <a:prstGeom prst="rect">
            <a:avLst/>
          </a:prstGeom>
          <a:noFill/>
          <a:ln>
            <a:solidFill>
              <a:srgbClr val="9EB3C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847528" y="5585005"/>
            <a:ext cx="30829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en-US" altLang="ko-KR" sz="20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endParaRPr lang="en-US" altLang="ko-KR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0"/>
            <a:r>
              <a:rPr lang="en-US" altLang="ko-KR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및 운영관리 </a:t>
            </a:r>
            <a:r>
              <a:rPr lang="ko-KR" altLang="en-US" b="1" dirty="0" err="1">
                <a:latin typeface="나눔고딕" panose="020D0604000000000000" pitchFamily="50" charset="-127"/>
                <a:ea typeface="나눔고딕" panose="020D0604000000000000" pitchFamily="50" charset="-127"/>
              </a:rPr>
              <a:t>업무간소화</a:t>
            </a: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231904" y="5509145"/>
            <a:ext cx="720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>
              <a:lnSpc>
                <a:spcPct val="150000"/>
              </a:lnSpc>
            </a:pPr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① 열린어린이집 신청 및 운영관리 시스템 구축 및 정보제공  </a:t>
            </a:r>
            <a:endParaRPr lang="en-US" altLang="ko-KR" b="1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 latinLnBrk="0">
              <a:lnSpc>
                <a:spcPct val="150000"/>
              </a:lnSpc>
            </a:pPr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② 열린어린이집 통계 시스템 구축</a:t>
            </a: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8" name="위쪽 화살표 37"/>
          <p:cNvSpPr/>
          <p:nvPr/>
        </p:nvSpPr>
        <p:spPr>
          <a:xfrm>
            <a:off x="8544272" y="2025138"/>
            <a:ext cx="1209416" cy="246605"/>
          </a:xfrm>
          <a:prstGeom prst="upArrow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456856" y="65942"/>
            <a:ext cx="27351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Ⅱ. ‘21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년 추진목표 및 주요과제</a:t>
            </a:r>
          </a:p>
        </p:txBody>
      </p:sp>
      <p:sp>
        <p:nvSpPr>
          <p:cNvPr id="40" name="양쪽 모서리가 둥근 사각형 39"/>
          <p:cNvSpPr/>
          <p:nvPr/>
        </p:nvSpPr>
        <p:spPr>
          <a:xfrm>
            <a:off x="1772921" y="2490216"/>
            <a:ext cx="3170951" cy="338208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과      제 </a:t>
            </a:r>
          </a:p>
        </p:txBody>
      </p:sp>
      <p:sp>
        <p:nvSpPr>
          <p:cNvPr id="41" name="양쪽 모서리가 둥근 사각형 40"/>
          <p:cNvSpPr/>
          <p:nvPr/>
        </p:nvSpPr>
        <p:spPr>
          <a:xfrm>
            <a:off x="5099597" y="2497470"/>
            <a:ext cx="6637739" cy="330954"/>
          </a:xfrm>
          <a:prstGeom prst="round2Same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세      부      과      제 </a:t>
            </a:r>
          </a:p>
        </p:txBody>
      </p:sp>
    </p:spTree>
    <p:extLst>
      <p:ext uri="{BB962C8B-B14F-4D97-AF65-F5344CB8AC3E}">
        <p14:creationId xmlns:p14="http://schemas.microsoft.com/office/powerpoint/2010/main" val="23793925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294598" y="1550688"/>
            <a:ext cx="11490033" cy="5046664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625993" y="1582772"/>
            <a:ext cx="12094743" cy="487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□ 시군구</a:t>
            </a:r>
            <a:r>
              <a:rPr lang="en-US" altLang="ko-KR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(299</a:t>
            </a:r>
            <a:r>
              <a:rPr lang="ko-KR" altLang="en-US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</a:t>
            </a:r>
            <a:r>
              <a:rPr lang="en-US" altLang="ko-KR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관할 어린이집 </a:t>
            </a:r>
            <a:r>
              <a:rPr lang="ko-KR" altLang="en-US" sz="2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최소 </a:t>
            </a:r>
            <a:r>
              <a:rPr lang="en-US" altLang="ko-KR" sz="2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25% </a:t>
            </a:r>
            <a:r>
              <a:rPr lang="ko-KR" altLang="en-US" sz="2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이상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지자체장</a:t>
            </a:r>
            <a:r>
              <a:rPr lang="en-US" altLang="ko-KR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시도지사 또는 </a:t>
            </a:r>
            <a:r>
              <a:rPr lang="ko-KR" altLang="en-US" sz="15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시군구청장</a:t>
            </a:r>
            <a:r>
              <a:rPr lang="en-US" altLang="ko-KR" sz="1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</a:t>
            </a:r>
            <a:endParaRPr lang="en-US" altLang="ko-KR" sz="20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en-US" altLang="ko-KR" sz="1400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1400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 보육사업 평가에 지속적으로 배점 확대</a:t>
            </a:r>
            <a:endParaRPr lang="en-US" altLang="ko-KR" sz="1400" b="1" u="sng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-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신규 및 재선정으로 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‘22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년까지 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11,000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 이상 확대 </a:t>
            </a:r>
            <a:endParaRPr lang="en-US" altLang="ko-KR" sz="16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‘17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1,859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 →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‘18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6,404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 →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‘19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5,291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 →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‘20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7,532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 →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‘21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9,000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 →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‘22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11,000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 </a:t>
            </a:r>
            <a:r>
              <a:rPr lang="en-US" altLang="ko-KR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전체의 </a:t>
            </a:r>
            <a:r>
              <a:rPr lang="en-US" altLang="ko-KR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30%</a:t>
            </a:r>
            <a:r>
              <a:rPr lang="ko-KR" altLang="en-US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이상</a:t>
            </a:r>
            <a:r>
              <a:rPr lang="en-US" altLang="ko-KR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1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□ 열린어린이집 </a:t>
            </a:r>
            <a:r>
              <a:rPr lang="ko-KR" altLang="en-US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인센티브 확대 </a:t>
            </a:r>
            <a:endParaRPr lang="en-US" altLang="ko-KR" sz="16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-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</a:t>
            </a:r>
            <a:r>
              <a:rPr lang="ko-KR" altLang="en-US" sz="1400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교재교구비</a:t>
            </a:r>
            <a:r>
              <a:rPr lang="ko-KR" altLang="en-US" sz="1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우선 지원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14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정원충족율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85%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미만 </a:t>
            </a:r>
            <a:r>
              <a:rPr lang="ko-KR" altLang="en-US" sz="14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어린이집에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지원하는 교재교구비와 상관없이 우선지원 대상 포함</a:t>
            </a:r>
            <a:r>
              <a:rPr lang="en-US" altLang="ko-KR" sz="1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인센티브를 제한하는 시정명령 후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개선이 완료된 경우 인센티브 제공</a:t>
            </a:r>
            <a:endParaRPr lang="en-US" altLang="ko-KR" sz="14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4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□ 열린어린이집 </a:t>
            </a:r>
            <a:r>
              <a:rPr lang="ko-KR" altLang="en-US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 승계 기준 완화</a:t>
            </a:r>
            <a:endParaRPr lang="ko-KR" altLang="en-US" sz="14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- (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대표자 변경 및 국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공립 전환 시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14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선정권자</a:t>
            </a:r>
            <a:r>
              <a:rPr lang="en-US" altLang="ko-KR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</a:t>
            </a:r>
            <a:r>
              <a:rPr lang="en-US" altLang="ko-KR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도 또는 시</a:t>
            </a:r>
            <a:r>
              <a:rPr lang="en-US" altLang="ko-KR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군</a:t>
            </a:r>
            <a:r>
              <a:rPr lang="en-US" altLang="ko-KR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구청장</a:t>
            </a:r>
            <a:r>
              <a:rPr lang="en-US" altLang="ko-KR" sz="11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 </a:t>
            </a:r>
            <a:r>
              <a:rPr lang="ko-KR" altLang="en-US" sz="1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열린어린이집의 지속적 운영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여부를 확인하여 열린어린이집 선정 유지 가능</a:t>
            </a:r>
            <a:endParaRPr lang="en-US" altLang="ko-KR" sz="4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- (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소재지 변경 시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1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공간의 개방성 확인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하여 선정 유지 가능</a:t>
            </a:r>
            <a:endParaRPr lang="ko-KR" altLang="en-US" sz="14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3600" b="1" spc="-10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추진과제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양쪽 모서리가 둥근 사각형 10"/>
          <p:cNvSpPr/>
          <p:nvPr/>
        </p:nvSpPr>
        <p:spPr>
          <a:xfrm>
            <a:off x="294464" y="1136703"/>
            <a:ext cx="2561176" cy="413985"/>
          </a:xfrm>
          <a:prstGeom prst="round2SameRect">
            <a:avLst/>
          </a:prstGeom>
          <a:solidFill>
            <a:srgbClr val="FFC000"/>
          </a:solidFill>
          <a:ln>
            <a:solidFill>
              <a:srgbClr val="FFC000"/>
            </a:soli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열린어린이집 확대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456856" y="65942"/>
            <a:ext cx="27351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Ⅱ. ‘21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년 추진목표 및 주요과제</a:t>
            </a:r>
          </a:p>
        </p:txBody>
      </p:sp>
    </p:spTree>
    <p:extLst>
      <p:ext uri="{BB962C8B-B14F-4D97-AF65-F5344CB8AC3E}">
        <p14:creationId xmlns:p14="http://schemas.microsoft.com/office/powerpoint/2010/main" val="3215479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294598" y="1550688"/>
            <a:ext cx="11490033" cy="5046664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623392" y="4473049"/>
            <a:ext cx="109204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□ 어린이집 운영위원회 지역사회 인사 참여 활성화  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-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보육교직원 및 부모 외에 지역사회 인사의 어린이집 운영위원회 </a:t>
            </a:r>
            <a:r>
              <a:rPr lang="ko-KR" altLang="en-US" sz="16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참여의무가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없는 </a:t>
            </a:r>
            <a:r>
              <a:rPr lang="ko-KR" altLang="en-US" sz="16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가정어린이집 운영위원회에 지역사회 </a:t>
            </a:r>
            <a:endParaRPr lang="en-US" altLang="ko-KR" sz="16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</a:t>
            </a:r>
            <a:r>
              <a:rPr lang="ko-KR" altLang="en-US" sz="16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인사 참여시 가점 부여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3600" b="1" spc="-10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추진과제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양쪽 모서리가 둥근 사각형 10"/>
          <p:cNvSpPr/>
          <p:nvPr/>
        </p:nvSpPr>
        <p:spPr>
          <a:xfrm>
            <a:off x="294464" y="1124744"/>
            <a:ext cx="2777200" cy="42594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② 열린어린이집 내실화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623392" y="2276872"/>
            <a:ext cx="12094743" cy="1225818"/>
            <a:chOff x="648111" y="1976286"/>
            <a:chExt cx="12094743" cy="1225818"/>
          </a:xfrm>
        </p:grpSpPr>
        <p:sp>
          <p:nvSpPr>
            <p:cNvPr id="29" name="TextBox 28"/>
            <p:cNvSpPr txBox="1"/>
            <p:nvPr/>
          </p:nvSpPr>
          <p:spPr>
            <a:xfrm>
              <a:off x="648111" y="1976286"/>
              <a:ext cx="1209474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□ </a:t>
              </a:r>
              <a:r>
                <a:rPr lang="ko-KR" altLang="en-US" b="1" dirty="0" err="1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감염병</a:t>
              </a:r>
              <a:r>
                <a:rPr lang="ko-KR" altLang="en-US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확산 예방을 위해 </a:t>
              </a:r>
              <a:r>
                <a:rPr lang="ko-KR" altLang="en-US" sz="2000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비대면 활동</a:t>
              </a:r>
              <a:r>
                <a:rPr lang="ko-KR" altLang="en-US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에 대한 </a:t>
              </a:r>
              <a:r>
                <a:rPr lang="ko-KR" altLang="en-US" sz="2000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열린어린이집 프로그램 활동 평가 기준 마련 </a:t>
              </a:r>
              <a:endParaRPr lang="ko-KR" altLang="en-US" sz="1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005550" y="2448051"/>
              <a:ext cx="10441160" cy="7540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(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대상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 </a:t>
              </a:r>
              <a:r>
                <a:rPr lang="ko-KR" altLang="en-US" sz="1600" b="1" dirty="0" err="1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신입원아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부모오리엔테이션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 개별상담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부모교육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부모참여프로그램 </a:t>
              </a:r>
              <a:endParaRPr lang="en-US" altLang="ko-KR" sz="5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(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평가기준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 </a:t>
              </a:r>
              <a:r>
                <a:rPr lang="ko-KR" altLang="en-US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서면</a:t>
              </a:r>
              <a:r>
                <a:rPr lang="en-US" altLang="ko-KR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온라인</a:t>
              </a:r>
              <a:r>
                <a:rPr lang="en-US" altLang="ko-KR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전화상담</a:t>
              </a:r>
              <a:r>
                <a:rPr lang="en-US" altLang="ko-KR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b="1" dirty="0" err="1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어린이집의</a:t>
              </a:r>
              <a:r>
                <a:rPr lang="ko-KR" altLang="en-US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</a:t>
              </a:r>
              <a:r>
                <a:rPr lang="en-US" altLang="ko-KR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ZOOM </a:t>
              </a:r>
              <a:r>
                <a:rPr lang="ko-KR" altLang="en-US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등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영상을 통한 부모참여프로그램 다양한 </a:t>
              </a:r>
              <a:r>
                <a:rPr lang="ko-KR" alt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운영형태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인정</a:t>
              </a:r>
              <a:endPara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9456856" y="65942"/>
            <a:ext cx="27351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Ⅱ. ‘21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년 추진목표 및 주요과제</a:t>
            </a:r>
          </a:p>
        </p:txBody>
      </p:sp>
    </p:spTree>
    <p:extLst>
      <p:ext uri="{BB962C8B-B14F-4D97-AF65-F5344CB8AC3E}">
        <p14:creationId xmlns:p14="http://schemas.microsoft.com/office/powerpoint/2010/main" val="42349272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294598" y="1550688"/>
            <a:ext cx="11490033" cy="5046664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/>
              <a:t> </a:t>
            </a:r>
            <a:endParaRPr lang="ko-KR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623392" y="4665910"/>
            <a:ext cx="10920497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□ 열린어린이집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통계 시스템 구축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통한 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통계관리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지원 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-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유형별 </a:t>
            </a: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현황</a:t>
            </a:r>
            <a:r>
              <a:rPr lang="en-US" altLang="ko-KR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주기별</a:t>
            </a: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현황 등 열린어린이집 </a:t>
            </a:r>
            <a:r>
              <a:rPr lang="ko-KR" altLang="en-US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통계지원</a:t>
            </a:r>
            <a:r>
              <a:rPr lang="ko-KR" altLang="en-US" sz="16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통해 행정업무 간소화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3600" b="1" spc="-10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추진과제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양쪽 모서리가 둥근 사각형 10"/>
          <p:cNvSpPr/>
          <p:nvPr/>
        </p:nvSpPr>
        <p:spPr>
          <a:xfrm>
            <a:off x="294464" y="1143575"/>
            <a:ext cx="4924141" cy="407113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③ 열린어린이집 선정 및 운영관리 시스템화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621075" y="1913229"/>
            <a:ext cx="12094743" cy="1632377"/>
            <a:chOff x="648111" y="1976286"/>
            <a:chExt cx="12094743" cy="1632377"/>
          </a:xfrm>
        </p:grpSpPr>
        <p:sp>
          <p:nvSpPr>
            <p:cNvPr id="29" name="TextBox 28"/>
            <p:cNvSpPr txBox="1"/>
            <p:nvPr/>
          </p:nvSpPr>
          <p:spPr>
            <a:xfrm>
              <a:off x="648111" y="1976286"/>
              <a:ext cx="1209474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□ </a:t>
              </a:r>
              <a:r>
                <a:rPr lang="ko-KR" altLang="en-US" sz="2000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열린어린이집 관리 시스템 구축을 통해 </a:t>
              </a:r>
              <a:r>
                <a:rPr lang="ko-KR" altLang="en-US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열린어린이집 선정 심사 및 점검 등 </a:t>
              </a:r>
              <a:r>
                <a:rPr lang="ko-KR" altLang="en-US" sz="2000" b="1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업무 간소화 </a:t>
              </a:r>
              <a:endParaRPr lang="ko-KR" altLang="en-US" sz="16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005549" y="2408334"/>
              <a:ext cx="10659785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(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신청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 </a:t>
              </a:r>
              <a:r>
                <a:rPr lang="ko-KR" altLang="en-US" sz="1600" b="1" dirty="0" err="1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어린이집별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보육통합시스템을 통해 열린어린이집 신청 </a:t>
              </a:r>
              <a:r>
                <a:rPr lang="en-US" altLang="ko-KR" sz="1200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※21</a:t>
              </a:r>
              <a:r>
                <a:rPr lang="ko-KR" altLang="en-US" sz="1200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년도 상반기 중 시스템 구축 후 시스템 신청 절차 및 방법 등 공지 예정</a:t>
              </a:r>
              <a:endParaRPr lang="en-US" altLang="ko-KR" sz="12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(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선정 및 결과통보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시스템을 통해 열린어린이집 신청 어린이집 확인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현장 심사 후 최종 선정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·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결과통보</a:t>
              </a:r>
              <a:endPara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- (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정보공개</a:t>
              </a:r>
              <a:r>
                <a:rPr lang="en-US" altLang="ko-KR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 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아이사랑보육포털을 통해 열린어린이집 </a:t>
              </a:r>
              <a:r>
                <a:rPr lang="ko-KR" altLang="en-US" sz="16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운영여부를</a:t>
              </a:r>
              <a:r>
                <a:rPr lang="ko-KR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어린이집 정보에 포함하여 공개</a:t>
              </a:r>
            </a:p>
          </p:txBody>
        </p:sp>
      </p:grpSp>
      <p:sp>
        <p:nvSpPr>
          <p:cNvPr id="2" name="모서리가 둥근 직사각형 1"/>
          <p:cNvSpPr/>
          <p:nvPr/>
        </p:nvSpPr>
        <p:spPr>
          <a:xfrm>
            <a:off x="1609965" y="3618164"/>
            <a:ext cx="2016224" cy="455855"/>
          </a:xfrm>
          <a:prstGeom prst="roundRect">
            <a:avLst/>
          </a:prstGeom>
          <a:solidFill>
            <a:srgbClr val="FAF6C6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 지원 시스템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941555" y="3611179"/>
            <a:ext cx="2016224" cy="455855"/>
          </a:xfrm>
          <a:prstGeom prst="roundRect">
            <a:avLst/>
          </a:prstGeom>
          <a:solidFill>
            <a:srgbClr val="FAF6C6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행정지원 시스템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184232" y="3611178"/>
            <a:ext cx="2016224" cy="455855"/>
          </a:xfrm>
          <a:prstGeom prst="roundRect">
            <a:avLst/>
          </a:prstGeom>
          <a:solidFill>
            <a:srgbClr val="FAF6C6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아이사랑 </a:t>
            </a:r>
            <a:r>
              <a:rPr lang="ko-KR" altLang="en-US" sz="1400" b="1" dirty="0" err="1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보육포털</a:t>
            </a:r>
            <a:endParaRPr lang="ko-KR" altLang="en-US" sz="1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" name="오른쪽 화살표 2"/>
          <p:cNvSpPr/>
          <p:nvPr/>
        </p:nvSpPr>
        <p:spPr>
          <a:xfrm>
            <a:off x="3851824" y="3781953"/>
            <a:ext cx="864096" cy="1143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오른쪽 화살표 13"/>
          <p:cNvSpPr/>
          <p:nvPr/>
        </p:nvSpPr>
        <p:spPr>
          <a:xfrm>
            <a:off x="7148014" y="3779082"/>
            <a:ext cx="864096" cy="1143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810136" y="3864149"/>
            <a:ext cx="893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현장심사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16" name="직사각형 15"/>
          <p:cNvSpPr/>
          <p:nvPr/>
        </p:nvSpPr>
        <p:spPr>
          <a:xfrm>
            <a:off x="7100028" y="3846091"/>
            <a:ext cx="893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dirty="0"/>
              <a:t>(</a:t>
            </a:r>
            <a:r>
              <a:rPr lang="ko-KR" altLang="en-US" sz="1200" dirty="0" err="1"/>
              <a:t>자동연계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18" name="직사각형 17"/>
          <p:cNvSpPr/>
          <p:nvPr/>
        </p:nvSpPr>
        <p:spPr>
          <a:xfrm>
            <a:off x="2270223" y="4077072"/>
            <a:ext cx="58541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신청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19" name="직사각형 18"/>
          <p:cNvSpPr/>
          <p:nvPr/>
        </p:nvSpPr>
        <p:spPr>
          <a:xfrm>
            <a:off x="5218605" y="4039785"/>
            <a:ext cx="14638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선정 및 결과통보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0" name="직사각형 19"/>
          <p:cNvSpPr/>
          <p:nvPr/>
        </p:nvSpPr>
        <p:spPr>
          <a:xfrm>
            <a:off x="8745746" y="4039785"/>
            <a:ext cx="89319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정보공개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1" name="TextBox 20"/>
          <p:cNvSpPr txBox="1"/>
          <p:nvPr/>
        </p:nvSpPr>
        <p:spPr>
          <a:xfrm>
            <a:off x="9456856" y="65942"/>
            <a:ext cx="27351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Ⅱ. ‘21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년 추진목표 및 주요과제</a:t>
            </a:r>
          </a:p>
        </p:txBody>
      </p:sp>
    </p:spTree>
    <p:extLst>
      <p:ext uri="{BB962C8B-B14F-4D97-AF65-F5344CB8AC3E}">
        <p14:creationId xmlns:p14="http://schemas.microsoft.com/office/powerpoint/2010/main" val="2900581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524000" y="1628800"/>
            <a:ext cx="9144000" cy="244827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703669" y="2446769"/>
            <a:ext cx="95050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4800" b="1" spc="-5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4800" b="1" spc="-5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4800" b="1" spc="-5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cxnSp>
        <p:nvCxnSpPr>
          <p:cNvPr id="10" name="직선 연결선 9"/>
          <p:cNvCxnSpPr/>
          <p:nvPr/>
        </p:nvCxnSpPr>
        <p:spPr>
          <a:xfrm>
            <a:off x="407368" y="1742715"/>
            <a:ext cx="11342077" cy="46889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407368" y="3934931"/>
            <a:ext cx="11342077" cy="46889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4128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 대상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0" y="2348880"/>
            <a:ext cx="12192000" cy="831007"/>
            <a:chOff x="0" y="3762439"/>
            <a:chExt cx="12192000" cy="831007"/>
          </a:xfrm>
        </p:grpSpPr>
        <p:sp>
          <p:nvSpPr>
            <p:cNvPr id="7" name="직사각형 6"/>
            <p:cNvSpPr/>
            <p:nvPr/>
          </p:nvSpPr>
          <p:spPr>
            <a:xfrm>
              <a:off x="0" y="3762439"/>
              <a:ext cx="12192000" cy="8310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7567" y="3858548"/>
              <a:ext cx="3603079" cy="638788"/>
            </a:xfrm>
            <a:prstGeom prst="rect">
              <a:avLst/>
            </a:prstGeom>
            <a:noFill/>
            <a:scene3d>
              <a:camera prst="orthographicFront"/>
              <a:lightRig rig="flat" dir="t"/>
            </a:scene3d>
            <a:sp3d>
              <a:bevelT/>
            </a:sp3d>
          </p:spPr>
          <p:txBody>
            <a:bodyPr lIns="83969" tIns="41985" rIns="83969" bIns="41985">
              <a:spAutoFit/>
              <a:sp3d prstMaterial="softEdge"/>
            </a:bodyPr>
            <a:lstStyle/>
            <a:p>
              <a:pPr>
                <a:defRPr/>
              </a:pPr>
              <a:r>
                <a:rPr lang="en-US" altLang="ko-KR" sz="3600" b="1" spc="120" dirty="0">
                  <a:ln>
                    <a:solidFill>
                      <a:srgbClr val="318CD7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2. </a:t>
              </a:r>
              <a:r>
                <a:rPr lang="ko-KR" altLang="en-US" sz="3600" b="1" spc="120" dirty="0">
                  <a:ln>
                    <a:solidFill>
                      <a:srgbClr val="318CD7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선정 기준</a:t>
              </a:r>
              <a:endParaRPr lang="en-US" altLang="ko-KR" sz="3600" b="1" spc="-10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456298" y="1196752"/>
            <a:ext cx="11256326" cy="858249"/>
            <a:chOff x="312281" y="1340768"/>
            <a:chExt cx="11256326" cy="858249"/>
          </a:xfrm>
        </p:grpSpPr>
        <p:grpSp>
          <p:nvGrpSpPr>
            <p:cNvPr id="8" name="그룹 7"/>
            <p:cNvGrpSpPr/>
            <p:nvPr/>
          </p:nvGrpSpPr>
          <p:grpSpPr>
            <a:xfrm>
              <a:off x="315728" y="1694961"/>
              <a:ext cx="11252879" cy="504056"/>
              <a:chOff x="3036167" y="1556792"/>
              <a:chExt cx="11252879" cy="504056"/>
            </a:xfrm>
          </p:grpSpPr>
          <p:sp>
            <p:nvSpPr>
              <p:cNvPr id="3" name="직사각형 2"/>
              <p:cNvSpPr/>
              <p:nvPr/>
            </p:nvSpPr>
            <p:spPr>
              <a:xfrm>
                <a:off x="3036167" y="1556792"/>
                <a:ext cx="11252879" cy="504056"/>
              </a:xfrm>
              <a:prstGeom prst="rect">
                <a:avLst/>
              </a:prstGeom>
              <a:solidFill>
                <a:srgbClr val="D1DBE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3143672" y="1630100"/>
                <a:ext cx="648072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o-KR" altLang="en-US" b="1" dirty="0">
                    <a:solidFill>
                      <a:schemeClr val="tx2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영유아보육법 제</a:t>
                </a:r>
                <a:r>
                  <a:rPr lang="en-US" altLang="ko-KR" b="1" dirty="0">
                    <a:solidFill>
                      <a:schemeClr val="tx2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10</a:t>
                </a:r>
                <a:r>
                  <a:rPr lang="ko-KR" altLang="en-US" b="1" dirty="0">
                    <a:solidFill>
                      <a:schemeClr val="tx2">
                        <a:lumMod val="75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조의 어린이집으로 </a:t>
                </a:r>
                <a:r>
                  <a:rPr lang="ko-KR" altLang="en-US" sz="2000" b="1" dirty="0">
                    <a:solidFill>
                      <a:schemeClr val="accent6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참여 </a:t>
                </a:r>
                <a:r>
                  <a:rPr lang="en-US" altLang="ko-KR" sz="2000" b="1" dirty="0">
                    <a:solidFill>
                      <a:schemeClr val="accent6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· </a:t>
                </a:r>
                <a:r>
                  <a:rPr lang="ko-KR" altLang="en-US" sz="2000" b="1" dirty="0">
                    <a:solidFill>
                      <a:schemeClr val="accent6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선정 가능</a:t>
                </a:r>
              </a:p>
            </p:txBody>
          </p:sp>
        </p:grpSp>
        <p:sp>
          <p:nvSpPr>
            <p:cNvPr id="15" name="양쪽 모서리가 둥근 사각형 14"/>
            <p:cNvSpPr/>
            <p:nvPr/>
          </p:nvSpPr>
          <p:spPr>
            <a:xfrm>
              <a:off x="312281" y="1340768"/>
              <a:ext cx="1175206" cy="354193"/>
            </a:xfrm>
            <a:prstGeom prst="round2Same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16200000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b="1" dirty="0">
                  <a:solidFill>
                    <a:schemeClr val="tx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대    상</a:t>
              </a:r>
            </a:p>
          </p:txBody>
        </p:sp>
      </p:grpSp>
      <p:sp>
        <p:nvSpPr>
          <p:cNvPr id="48" name="타원 47"/>
          <p:cNvSpPr/>
          <p:nvPr/>
        </p:nvSpPr>
        <p:spPr>
          <a:xfrm>
            <a:off x="695400" y="3356992"/>
            <a:ext cx="1830242" cy="18002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개방성</a:t>
            </a:r>
            <a:endParaRPr lang="en-US" altLang="ko-KR" sz="20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en-US" altLang="ko-KR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(30)</a:t>
            </a:r>
            <a:endParaRPr lang="ko-KR" altLang="en-US" sz="20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2927647" y="3356992"/>
            <a:ext cx="1830242" cy="18002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000" b="1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참여성</a:t>
            </a:r>
            <a:endParaRPr lang="en-US" altLang="ko-KR" sz="20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en-US" altLang="ko-KR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(40)</a:t>
            </a:r>
            <a:endParaRPr lang="ko-KR" altLang="en-US" sz="20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5129856" y="3356992"/>
            <a:ext cx="1830242" cy="18002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19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지속가능성</a:t>
            </a:r>
            <a:r>
              <a:rPr lang="en-US" altLang="ko-KR" sz="19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(10)</a:t>
            </a:r>
            <a:endParaRPr lang="ko-KR" altLang="en-US" sz="19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1" name="타원 50"/>
          <p:cNvSpPr/>
          <p:nvPr/>
        </p:nvSpPr>
        <p:spPr>
          <a:xfrm>
            <a:off x="7362103" y="3356992"/>
            <a:ext cx="1830242" cy="18002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다양성</a:t>
            </a:r>
            <a:endParaRPr lang="en-US" altLang="ko-KR" sz="20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en-US" altLang="ko-KR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(5)</a:t>
            </a:r>
            <a:endParaRPr lang="ko-KR" altLang="en-US" sz="20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9594350" y="3356992"/>
            <a:ext cx="1830242" cy="18002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지자체</a:t>
            </a:r>
            <a:endParaRPr lang="en-US" altLang="ko-KR" sz="20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ko-KR" altLang="en-US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자체</a:t>
            </a:r>
            <a:endParaRPr lang="en-US" altLang="ko-KR" sz="20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  <a:p>
            <a:pPr algn="ctr"/>
            <a:r>
              <a:rPr lang="ko-KR" altLang="en-US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선정기준</a:t>
            </a:r>
            <a:r>
              <a:rPr lang="en-US" altLang="ko-KR" sz="2000" b="1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(15)</a:t>
            </a:r>
            <a:endParaRPr lang="ko-KR" altLang="en-US" sz="2000" b="1" dirty="0"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11367" y="5264928"/>
            <a:ext cx="10744243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신규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재선정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 시 세부 선정기준을 적용 후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총점 </a:t>
            </a:r>
            <a:r>
              <a:rPr lang="en-US" altLang="ko-KR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80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 이상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및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영역별 </a:t>
            </a:r>
            <a:r>
              <a:rPr lang="ko-KR" altLang="en-US" sz="2000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최소점수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endParaRPr lang="en-US" altLang="ko-KR" sz="20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(1.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개방성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(20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2.</a:t>
            </a:r>
            <a:r>
              <a:rPr lang="ko-KR" altLang="en-US" sz="14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(30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3.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지속가능성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(5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4.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다양성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))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이상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 어린이집 중에서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종합점수 상위 순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재선정은 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80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 이상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으로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열린어린이집을 신규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 해야 함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</p:spTree>
    <p:extLst>
      <p:ext uri="{BB962C8B-B14F-4D97-AF65-F5344CB8AC3E}">
        <p14:creationId xmlns:p14="http://schemas.microsoft.com/office/powerpoint/2010/main" val="3950536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>
            <a:off x="704790" y="4672458"/>
            <a:ext cx="2220918" cy="653540"/>
          </a:xfrm>
          <a:prstGeom prst="rect">
            <a:avLst/>
          </a:prstGeom>
          <a:solidFill>
            <a:srgbClr val="9EB3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24" name="직사각형 23"/>
          <p:cNvSpPr/>
          <p:nvPr/>
        </p:nvSpPr>
        <p:spPr>
          <a:xfrm>
            <a:off x="2959273" y="4681701"/>
            <a:ext cx="8528274" cy="651869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25" name="직사각형 24"/>
          <p:cNvSpPr/>
          <p:nvPr/>
        </p:nvSpPr>
        <p:spPr>
          <a:xfrm>
            <a:off x="701020" y="5381969"/>
            <a:ext cx="2224688" cy="635121"/>
          </a:xfrm>
          <a:prstGeom prst="rect">
            <a:avLst/>
          </a:prstGeom>
          <a:solidFill>
            <a:srgbClr val="9EB3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26" name="직사각형 25"/>
          <p:cNvSpPr/>
          <p:nvPr/>
        </p:nvSpPr>
        <p:spPr>
          <a:xfrm>
            <a:off x="2959273" y="5385018"/>
            <a:ext cx="8528274" cy="635120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27" name="직사각형 26"/>
          <p:cNvSpPr/>
          <p:nvPr/>
        </p:nvSpPr>
        <p:spPr>
          <a:xfrm>
            <a:off x="701019" y="6067357"/>
            <a:ext cx="2221689" cy="585878"/>
          </a:xfrm>
          <a:prstGeom prst="rect">
            <a:avLst/>
          </a:prstGeom>
          <a:solidFill>
            <a:srgbClr val="9EB3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29" name="TextBox 28"/>
          <p:cNvSpPr txBox="1"/>
          <p:nvPr/>
        </p:nvSpPr>
        <p:spPr>
          <a:xfrm>
            <a:off x="5588313" y="100198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   용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38562" y="4830191"/>
            <a:ext cx="1680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지속가능성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68577" y="5517426"/>
            <a:ext cx="1691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다양성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72074" y="6179699"/>
            <a:ext cx="2261254" cy="374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ts val="2200"/>
              </a:lnSpc>
            </a:pPr>
            <a:r>
              <a:rPr lang="ko-KR" altLang="en-US" b="1" spc="-150" dirty="0">
                <a:latin typeface="나눔고딕" panose="020D0604000000000000" pitchFamily="50" charset="-127"/>
                <a:ea typeface="나눔고딕" panose="020D0604000000000000" pitchFamily="50" charset="-127"/>
              </a:rPr>
              <a:t>지자체 자체선정기준</a:t>
            </a:r>
          </a:p>
        </p:txBody>
      </p:sp>
      <p:grpSp>
        <p:nvGrpSpPr>
          <p:cNvPr id="4" name="그룹 3"/>
          <p:cNvGrpSpPr/>
          <p:nvPr/>
        </p:nvGrpSpPr>
        <p:grpSpPr>
          <a:xfrm>
            <a:off x="704790" y="1338361"/>
            <a:ext cx="10782757" cy="743510"/>
            <a:chOff x="641834" y="1479451"/>
            <a:chExt cx="10782757" cy="743510"/>
          </a:xfrm>
        </p:grpSpPr>
        <p:sp>
          <p:nvSpPr>
            <p:cNvPr id="15" name="직사각형 14"/>
            <p:cNvSpPr/>
            <p:nvPr/>
          </p:nvSpPr>
          <p:spPr>
            <a:xfrm>
              <a:off x="641834" y="1564092"/>
              <a:ext cx="2220918" cy="651707"/>
            </a:xfrm>
            <a:prstGeom prst="rect">
              <a:avLst/>
            </a:prstGeom>
            <a:solidFill>
              <a:srgbClr val="9EB3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2896317" y="1575091"/>
              <a:ext cx="8528274" cy="647870"/>
            </a:xfrm>
            <a:prstGeom prst="rect">
              <a:avLst/>
            </a:prstGeom>
            <a:solidFill>
              <a:srgbClr val="DFE6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67855" y="1703719"/>
              <a:ext cx="16964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ko-KR" altLang="en-US" b="1" dirty="0">
                  <a:latin typeface="나눔고딕" panose="020D0604000000000000" pitchFamily="50" charset="-127"/>
                  <a:ea typeface="나눔고딕" panose="020D0604000000000000" pitchFamily="50" charset="-127"/>
                </a:rPr>
                <a:t>개  방  성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998515" y="1479451"/>
              <a:ext cx="835406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600" b="1" spc="-100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가</a:t>
              </a:r>
              <a:r>
                <a:rPr lang="en-US" altLang="ko-KR" sz="1600" b="1" spc="-100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 </a:t>
              </a:r>
              <a:r>
                <a:rPr lang="ko-KR" altLang="en-US" sz="1600" b="1" spc="-100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공간 개방성     나</a:t>
              </a:r>
              <a:r>
                <a:rPr lang="en-US" altLang="ko-KR" sz="1600" b="1" spc="-100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 </a:t>
              </a:r>
              <a:r>
                <a:rPr lang="ko-KR" altLang="en-US" sz="1600" b="1" spc="-100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 공용 공간     다</a:t>
              </a:r>
              <a:r>
                <a:rPr lang="en-US" altLang="ko-KR" sz="1600" b="1" spc="-100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 </a:t>
              </a:r>
              <a:r>
                <a:rPr lang="ko-KR" altLang="en-US" sz="1600" b="1" spc="-100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정보공개     라</a:t>
              </a:r>
              <a:r>
                <a:rPr lang="en-US" altLang="ko-KR" sz="1600" b="1" spc="-100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 </a:t>
              </a:r>
              <a:r>
                <a:rPr lang="ko-KR" altLang="en-US" sz="1600" b="1" spc="-100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온라인 소통창구</a:t>
              </a:r>
            </a:p>
            <a:p>
              <a:pPr algn="r">
                <a:lnSpc>
                  <a:spcPct val="150000"/>
                </a:lnSpc>
              </a:pPr>
              <a:r>
                <a:rPr lang="en-US" altLang="ko-KR" sz="1100" b="1" spc="-100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※ </a:t>
              </a:r>
              <a:r>
                <a:rPr lang="ko-KR" altLang="en-US" sz="1100" b="1" spc="-100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공간 개방성</a:t>
              </a:r>
              <a:r>
                <a:rPr lang="en-US" altLang="ko-KR" sz="1100" b="1" spc="-100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100" b="1" spc="-100" dirty="0" err="1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참관실</a:t>
              </a:r>
              <a:r>
                <a:rPr lang="en-US" altLang="ko-KR" sz="1100" b="1" spc="-100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100" b="1" spc="-100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창문</a:t>
              </a:r>
              <a:r>
                <a:rPr lang="en-US" altLang="ko-KR" sz="1100" b="1" spc="-100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100" b="1" spc="-100" dirty="0" err="1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투명창</a:t>
              </a:r>
              <a:r>
                <a:rPr lang="ko-KR" altLang="en-US" sz="1100" b="1" spc="-100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중 </a:t>
              </a:r>
              <a:r>
                <a:rPr lang="en-US" altLang="ko-KR" sz="1100" b="1" spc="-100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r>
                <a:rPr lang="ko-KR" altLang="en-US" sz="1100" b="1" spc="-100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개 이상 설치</a:t>
              </a:r>
              <a:r>
                <a:rPr lang="en-US" altLang="ko-KR" sz="1100" b="1" spc="-100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  <a:r>
                <a:rPr lang="ko-KR" altLang="en-US" sz="1100" b="1" spc="-100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을 확보하지 않는 경우 열린어린이집으로 선정할 수 없음</a:t>
              </a: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704790" y="2128784"/>
            <a:ext cx="10782757" cy="2498703"/>
            <a:chOff x="641834" y="2361902"/>
            <a:chExt cx="10782757" cy="2498703"/>
          </a:xfrm>
        </p:grpSpPr>
        <p:sp>
          <p:nvSpPr>
            <p:cNvPr id="21" name="직사각형 20"/>
            <p:cNvSpPr/>
            <p:nvPr/>
          </p:nvSpPr>
          <p:spPr>
            <a:xfrm>
              <a:off x="641834" y="2367281"/>
              <a:ext cx="2220918" cy="2485007"/>
            </a:xfrm>
            <a:prstGeom prst="rect">
              <a:avLst/>
            </a:prstGeom>
            <a:solidFill>
              <a:srgbClr val="9EB3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2896317" y="2361902"/>
              <a:ext cx="8528274" cy="2498703"/>
            </a:xfrm>
            <a:prstGeom prst="rect">
              <a:avLst/>
            </a:prstGeom>
            <a:solidFill>
              <a:srgbClr val="DFE6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00702" y="3448260"/>
              <a:ext cx="16964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ko-KR" altLang="en-US" b="1" dirty="0" err="1">
                  <a:latin typeface="나눔고딕" panose="020D0604000000000000" pitchFamily="50" charset="-127"/>
                  <a:ea typeface="나눔고딕" panose="020D0604000000000000" pitchFamily="50" charset="-127"/>
                </a:rPr>
                <a:t>참여성</a:t>
              </a:r>
              <a:endParaRPr lang="ko-KR" altLang="en-US" b="1" dirty="0"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993949" y="2478375"/>
              <a:ext cx="8430642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100"/>
                </a:lnSpc>
              </a:pP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가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 </a:t>
              </a:r>
              <a:r>
                <a:rPr lang="ko-KR" altLang="en-US" sz="1600" b="1" dirty="0" err="1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신입원아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부모 오리엔테이션 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연 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 이상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</a:p>
            <a:p>
              <a:pPr>
                <a:lnSpc>
                  <a:spcPts val="2100"/>
                </a:lnSpc>
              </a:pP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나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 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 개별 상담 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연 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 이상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</a:p>
            <a:p>
              <a:pPr>
                <a:lnSpc>
                  <a:spcPts val="2100"/>
                </a:lnSpc>
              </a:pP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다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 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어린이집 운영위원회 또는 </a:t>
              </a:r>
              <a:r>
                <a:rPr lang="ko-KR" altLang="en-US" sz="1600" b="1" u="sng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조합</a:t>
              </a:r>
              <a:r>
                <a:rPr lang="en-US" altLang="ko-KR" sz="1600" b="1" u="sng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600" b="1" u="sng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협동어린이집</a:t>
              </a:r>
              <a:r>
                <a:rPr lang="en-US" altLang="ko-KR" sz="1600" b="1" u="sng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 </a:t>
              </a:r>
              <a:r>
                <a:rPr lang="ko-KR" altLang="en-US" sz="1600" b="1" u="sng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총회 또는 이사회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분기별 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 이상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</a:p>
            <a:p>
              <a:pPr>
                <a:lnSpc>
                  <a:spcPts val="2100"/>
                </a:lnSpc>
              </a:pP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라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 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부모교육 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연 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 이상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</a:p>
            <a:p>
              <a:pPr>
                <a:lnSpc>
                  <a:spcPts val="2100"/>
                </a:lnSpc>
              </a:pP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마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 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부모참여프로그램 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열린어린이집의 날 운영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, 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분기별 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 이상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</a:p>
            <a:p>
              <a:pPr>
                <a:lnSpc>
                  <a:spcPts val="2100"/>
                </a:lnSpc>
              </a:pP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바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 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부모만족도조사 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연 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1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</a:p>
            <a:p>
              <a:pPr>
                <a:lnSpc>
                  <a:spcPts val="2100"/>
                </a:lnSpc>
              </a:pP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사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 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 어린이집 참관 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연중</a:t>
              </a:r>
              <a:r>
                <a:rPr lang="en-US" altLang="ko-KR" sz="1600" b="1" dirty="0">
                  <a:solidFill>
                    <a:schemeClr val="tx2">
                      <a:lumMod val="75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 </a:t>
              </a:r>
              <a:r>
                <a:rPr lang="en-US" altLang="ko-KR" sz="1100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※ </a:t>
              </a:r>
              <a:r>
                <a:rPr lang="ko-KR" altLang="en-US" sz="1100" dirty="0">
                  <a:solidFill>
                    <a:srgbClr val="FF0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연중 부모의 어린이집 참관을 운영하지 않는 경우 열린어린이집으로 선정할 수 없음</a:t>
              </a:r>
              <a:endParaRPr lang="en-US" altLang="ko-KR" sz="1100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>
                <a:lnSpc>
                  <a:spcPts val="2100"/>
                </a:lnSpc>
              </a:pPr>
              <a:r>
                <a:rPr lang="ko-KR" altLang="en-US" sz="1600" b="1" u="sng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아</a:t>
              </a:r>
              <a:r>
                <a:rPr lang="en-US" altLang="ko-KR" sz="1600" b="1" u="sng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. </a:t>
              </a:r>
              <a:r>
                <a:rPr lang="ko-KR" altLang="en-US" sz="1600" b="1" u="sng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자체 부모모니터링 </a:t>
              </a:r>
              <a:r>
                <a:rPr lang="en-US" altLang="ko-KR" sz="1600" b="1" u="sng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(</a:t>
              </a:r>
              <a:r>
                <a:rPr lang="ko-KR" altLang="en-US" sz="1600" b="1" u="sng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연 </a:t>
              </a:r>
              <a:r>
                <a:rPr lang="en-US" altLang="ko-KR" sz="1600" b="1" u="sng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2</a:t>
              </a:r>
              <a:r>
                <a:rPr lang="ko-KR" altLang="en-US" sz="1600" b="1" u="sng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회 이상</a:t>
              </a:r>
              <a:r>
                <a:rPr lang="en-US" altLang="ko-KR" sz="1600" b="1" u="sng" dirty="0">
                  <a:solidFill>
                    <a:schemeClr val="accent6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)</a:t>
              </a:r>
              <a:endParaRPr lang="ko-KR" altLang="en-US" sz="1600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3056908" y="4655164"/>
            <a:ext cx="6151407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부모참여활동 선호 및 </a:t>
            </a:r>
            <a:r>
              <a:rPr lang="ko-KR" altLang="en-US" sz="16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참여의견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조사 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 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나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부모참여활동 정기 안내 및 공지 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분기별 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 이상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6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056905" y="5376142"/>
            <a:ext cx="5328592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 활동의 균형적 운영</a:t>
            </a:r>
            <a:endParaRPr lang="en-US" altLang="ko-KR" sz="16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2200"/>
              </a:lnSpc>
            </a:pP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나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지역사회와의 연계 및 협력 활동 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 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 이상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6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2959273" y="6075304"/>
            <a:ext cx="8528274" cy="577932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40" name="TextBox 39"/>
          <p:cNvSpPr txBox="1"/>
          <p:nvPr/>
        </p:nvSpPr>
        <p:spPr>
          <a:xfrm>
            <a:off x="3058980" y="6182096"/>
            <a:ext cx="4104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지자체별로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자체 선정기준 마련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 기준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1" name="양쪽 모서리가 둥근 사각형 40"/>
          <p:cNvSpPr/>
          <p:nvPr/>
        </p:nvSpPr>
        <p:spPr>
          <a:xfrm>
            <a:off x="704790" y="961143"/>
            <a:ext cx="2217918" cy="395940"/>
          </a:xfrm>
          <a:prstGeom prst="round2Same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 정  요 건</a:t>
            </a:r>
          </a:p>
        </p:txBody>
      </p:sp>
      <p:sp>
        <p:nvSpPr>
          <p:cNvPr id="42" name="양쪽 모서리가 둥근 사각형 41"/>
          <p:cNvSpPr/>
          <p:nvPr/>
        </p:nvSpPr>
        <p:spPr>
          <a:xfrm>
            <a:off x="2959273" y="964381"/>
            <a:ext cx="8519221" cy="395940"/>
          </a:xfrm>
          <a:prstGeom prst="round2Same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                                  용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</p:spTree>
    <p:extLst>
      <p:ext uri="{BB962C8B-B14F-4D97-AF65-F5344CB8AC3E}">
        <p14:creationId xmlns:p14="http://schemas.microsoft.com/office/powerpoint/2010/main" val="17978982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852313"/>
              </p:ext>
            </p:extLst>
          </p:nvPr>
        </p:nvGraphicFramePr>
        <p:xfrm>
          <a:off x="2105028" y="1293060"/>
          <a:ext cx="3343275" cy="1107523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343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317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보건복지부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91453" marR="91453" marT="45744" marB="45744">
                    <a:solidFill>
                      <a:srgbClr val="5E81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2675">
                <a:tc>
                  <a:txBody>
                    <a:bodyPr/>
                    <a:lstStyle/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연도별 계획 수립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가이드라인 마련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지자체 및 육아종합지원센터 등 대상 교육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정부포상 등 인센티브 제공</a:t>
                      </a:r>
                      <a:endParaRPr lang="ko-KR" altLang="en-US" sz="1100" b="1" dirty="0">
                        <a:latin typeface="+mn-ea"/>
                        <a:ea typeface="+mn-ea"/>
                      </a:endParaRPr>
                    </a:p>
                  </a:txBody>
                  <a:tcPr marL="91453" marR="91453" marT="45744" marB="45744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2" name="표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991729"/>
              </p:ext>
            </p:extLst>
          </p:nvPr>
        </p:nvGraphicFramePr>
        <p:xfrm>
          <a:off x="2105028" y="2654266"/>
          <a:ext cx="3343275" cy="89916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343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시도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91453" marR="91453">
                    <a:solidFill>
                      <a:srgbClr val="5E81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지자체 자체 계획 수립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spc="-100" baseline="0" dirty="0"/>
                        <a:t>열린어린이집 선정</a:t>
                      </a:r>
                      <a:r>
                        <a:rPr lang="en-US" altLang="ko-KR" sz="1100" b="1" spc="-100" baseline="0" dirty="0"/>
                        <a:t>, </a:t>
                      </a:r>
                      <a:r>
                        <a:rPr lang="ko-KR" altLang="en-US" sz="1100" b="1" spc="-100" baseline="0" dirty="0"/>
                        <a:t>어린이집 대상 교육</a:t>
                      </a:r>
                      <a:r>
                        <a:rPr lang="en-US" altLang="ko-KR" sz="1100" b="1" spc="-100" baseline="0" dirty="0"/>
                        <a:t>, </a:t>
                      </a:r>
                      <a:r>
                        <a:rPr lang="ko-KR" altLang="en-US" sz="1100" b="1" spc="-100" baseline="0" dirty="0"/>
                        <a:t>컨설팅</a:t>
                      </a:r>
                      <a:r>
                        <a:rPr lang="en-US" altLang="ko-KR" sz="1100" b="1" spc="-100" baseline="0" dirty="0"/>
                        <a:t>, </a:t>
                      </a:r>
                      <a:r>
                        <a:rPr lang="ko-KR" altLang="en-US" sz="1100" b="1" spc="-100" baseline="0" dirty="0"/>
                        <a:t>교육</a:t>
                      </a:r>
                      <a:endParaRPr lang="en-US" altLang="ko-KR" sz="1100" b="1" spc="-100" baseline="0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지자체 자체 포상 및 홍보</a:t>
                      </a:r>
                      <a:endParaRPr lang="en-US" altLang="ko-KR" sz="1100" b="1" dirty="0"/>
                    </a:p>
                  </a:txBody>
                  <a:tcPr marL="91453" marR="91453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5388641"/>
              </p:ext>
            </p:extLst>
          </p:nvPr>
        </p:nvGraphicFramePr>
        <p:xfrm>
          <a:off x="2116138" y="3837384"/>
          <a:ext cx="3346450" cy="89916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346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시군구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91403" marR="91403">
                    <a:solidFill>
                      <a:srgbClr val="5E81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 err="1"/>
                        <a:t>지자체</a:t>
                      </a:r>
                      <a:r>
                        <a:rPr lang="ko-KR" altLang="en-US" sz="1100" b="1" dirty="0"/>
                        <a:t> 자체 계획 수립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spc="-100" baseline="0" dirty="0"/>
                        <a:t>열린어린이집 선정</a:t>
                      </a:r>
                      <a:r>
                        <a:rPr lang="en-US" altLang="ko-KR" sz="1100" b="1" spc="-100" baseline="0" dirty="0"/>
                        <a:t>, </a:t>
                      </a:r>
                      <a:r>
                        <a:rPr lang="ko-KR" altLang="en-US" sz="1100" b="1" spc="-100" baseline="0" dirty="0"/>
                        <a:t>어린이집 대상 교육</a:t>
                      </a:r>
                      <a:r>
                        <a:rPr lang="en-US" altLang="ko-KR" sz="1100" b="1" spc="-100" baseline="0" dirty="0"/>
                        <a:t>, </a:t>
                      </a:r>
                      <a:r>
                        <a:rPr lang="ko-KR" altLang="en-US" sz="1100" b="1" spc="-100" baseline="0" dirty="0"/>
                        <a:t>컨설팅</a:t>
                      </a:r>
                      <a:r>
                        <a:rPr lang="en-US" altLang="ko-KR" sz="1100" b="1" spc="-100" baseline="0" dirty="0"/>
                        <a:t>, </a:t>
                      </a:r>
                      <a:r>
                        <a:rPr lang="ko-KR" altLang="en-US" sz="1100" b="1" spc="-100" baseline="0" dirty="0"/>
                        <a:t>교육</a:t>
                      </a:r>
                      <a:endParaRPr lang="en-US" altLang="ko-KR" sz="1100" b="1" spc="-100" baseline="0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지자체 자체 포상 및 홍보</a:t>
                      </a:r>
                      <a:endParaRPr lang="en-US" altLang="ko-KR" sz="1100" b="1" dirty="0"/>
                    </a:p>
                  </a:txBody>
                  <a:tcPr marL="91403" marR="91403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4" name="표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7352013"/>
              </p:ext>
            </p:extLst>
          </p:nvPr>
        </p:nvGraphicFramePr>
        <p:xfrm>
          <a:off x="6559550" y="1478101"/>
          <a:ext cx="3263900" cy="900113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263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51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중앙육아종합지원센터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91437" marR="91437" marT="45768" marB="45768">
                    <a:solidFill>
                      <a:srgbClr val="5E81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990">
                <a:tc>
                  <a:txBody>
                    <a:bodyPr/>
                    <a:lstStyle/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열린어린이집 운영지원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교육자료 및 가이드라인 등 개발</a:t>
                      </a:r>
                      <a:r>
                        <a:rPr lang="en-US" altLang="ko-KR" sz="1100" b="1" dirty="0"/>
                        <a:t>·</a:t>
                      </a:r>
                      <a:r>
                        <a:rPr lang="ko-KR" altLang="en-US" sz="1100" b="1" dirty="0"/>
                        <a:t>보급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홍보</a:t>
                      </a:r>
                      <a:r>
                        <a:rPr lang="en-US" altLang="ko-KR" sz="1100" b="1" dirty="0"/>
                        <a:t>, </a:t>
                      </a:r>
                      <a:r>
                        <a:rPr lang="ko-KR" altLang="en-US" sz="1100" b="1" dirty="0"/>
                        <a:t>우수사례 확산 등 지원</a:t>
                      </a:r>
                      <a:endParaRPr lang="en-US" altLang="ko-KR" sz="1100" b="1" dirty="0">
                        <a:latin typeface="+mn-ea"/>
                        <a:ea typeface="+mn-ea"/>
                      </a:endParaRPr>
                    </a:p>
                  </a:txBody>
                  <a:tcPr marL="91437" marR="91437" marT="45768" marB="45768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5" name="표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6228686"/>
              </p:ext>
            </p:extLst>
          </p:nvPr>
        </p:nvGraphicFramePr>
        <p:xfrm>
          <a:off x="6559550" y="2639982"/>
          <a:ext cx="3263900" cy="1143547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263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51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시도 육아종합지원센터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91437" marR="91437" marT="45733" marB="45733">
                    <a:solidFill>
                      <a:srgbClr val="5E81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8721">
                <a:tc>
                  <a:txBody>
                    <a:bodyPr/>
                    <a:lstStyle/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열린어린이집 선정</a:t>
                      </a:r>
                      <a:r>
                        <a:rPr lang="en-US" altLang="ko-KR" sz="1100" b="1" dirty="0"/>
                        <a:t>·</a:t>
                      </a:r>
                      <a:r>
                        <a:rPr lang="ko-KR" altLang="en-US" sz="1100" b="1" dirty="0"/>
                        <a:t>운영 지원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가이드라인 교육 및 자료 배포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부모교육</a:t>
                      </a:r>
                      <a:r>
                        <a:rPr lang="en-US" altLang="ko-KR" sz="1100" b="1" dirty="0"/>
                        <a:t>, </a:t>
                      </a:r>
                      <a:r>
                        <a:rPr lang="ko-KR" altLang="en-US" sz="1100" b="1" dirty="0"/>
                        <a:t>컨설팅 등 지원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 err="1"/>
                        <a:t>열린어린이집</a:t>
                      </a:r>
                      <a:r>
                        <a:rPr lang="ko-KR" altLang="en-US" sz="1100" b="1" dirty="0"/>
                        <a:t> 홍보</a:t>
                      </a:r>
                      <a:r>
                        <a:rPr lang="en-US" altLang="ko-KR" sz="1100" b="1" dirty="0"/>
                        <a:t>, </a:t>
                      </a:r>
                      <a:r>
                        <a:rPr lang="ko-KR" altLang="en-US" sz="1100" b="1" dirty="0"/>
                        <a:t>우수사례 확산</a:t>
                      </a:r>
                      <a:endParaRPr lang="en-US" altLang="ko-KR" sz="1100" b="1" dirty="0">
                        <a:latin typeface="+mn-ea"/>
                        <a:ea typeface="+mn-ea"/>
                      </a:endParaRPr>
                    </a:p>
                  </a:txBody>
                  <a:tcPr marL="91437" marR="91437" marT="45733" marB="45733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6" name="표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6369914"/>
              </p:ext>
            </p:extLst>
          </p:nvPr>
        </p:nvGraphicFramePr>
        <p:xfrm>
          <a:off x="6540500" y="4035735"/>
          <a:ext cx="3263900" cy="1076334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3263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50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/>
                        <a:t>시군구 육아종합지원센터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91437" marR="91437" marT="45733" marB="45733">
                    <a:solidFill>
                      <a:srgbClr val="5E81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1283">
                <a:tc>
                  <a:txBody>
                    <a:bodyPr/>
                    <a:lstStyle/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열린어린이집 선정</a:t>
                      </a:r>
                      <a:r>
                        <a:rPr lang="en-US" altLang="ko-KR" sz="1100" b="1" dirty="0"/>
                        <a:t>·</a:t>
                      </a:r>
                      <a:r>
                        <a:rPr lang="ko-KR" altLang="en-US" sz="1100" b="1" dirty="0"/>
                        <a:t>운영 지원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가이드라인 교육 및 자료 배포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부모교육</a:t>
                      </a:r>
                      <a:r>
                        <a:rPr lang="en-US" altLang="ko-KR" sz="1100" b="1" dirty="0"/>
                        <a:t>, </a:t>
                      </a:r>
                      <a:r>
                        <a:rPr lang="ko-KR" altLang="en-US" sz="1100" b="1" dirty="0"/>
                        <a:t>컨설팅 등 지원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 err="1"/>
                        <a:t>열린어린이집</a:t>
                      </a:r>
                      <a:r>
                        <a:rPr lang="ko-KR" altLang="en-US" sz="1100" b="1" dirty="0"/>
                        <a:t> 홍보</a:t>
                      </a:r>
                      <a:r>
                        <a:rPr lang="en-US" altLang="ko-KR" sz="1100" b="1" dirty="0"/>
                        <a:t>, </a:t>
                      </a:r>
                      <a:r>
                        <a:rPr lang="ko-KR" altLang="en-US" sz="1100" b="1" dirty="0"/>
                        <a:t>우수사례 확산</a:t>
                      </a:r>
                      <a:endParaRPr lang="en-US" altLang="ko-KR" sz="1100" b="1" dirty="0">
                        <a:latin typeface="+mn-ea"/>
                        <a:ea typeface="+mn-ea"/>
                      </a:endParaRPr>
                    </a:p>
                  </a:txBody>
                  <a:tcPr marL="91437" marR="91437" marT="45733" marB="45733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7" name="표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581875"/>
              </p:ext>
            </p:extLst>
          </p:nvPr>
        </p:nvGraphicFramePr>
        <p:xfrm>
          <a:off x="5698331" y="5285742"/>
          <a:ext cx="2216150" cy="900112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216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51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/>
                        <a:t>열린어린이집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91455" marR="91455" marT="45768" marB="45768">
                    <a:solidFill>
                      <a:srgbClr val="5E81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989">
                <a:tc>
                  <a:txBody>
                    <a:bodyPr/>
                    <a:lstStyle/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 err="1"/>
                        <a:t>열린어린이집</a:t>
                      </a:r>
                      <a:r>
                        <a:rPr lang="ko-KR" altLang="en-US" sz="1100" b="1" dirty="0"/>
                        <a:t> 운영</a:t>
                      </a:r>
                      <a:endParaRPr lang="en-US" altLang="ko-KR" sz="1100" b="1" dirty="0"/>
                    </a:p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/>
                        <a:t>부모교육</a:t>
                      </a:r>
                      <a:r>
                        <a:rPr lang="en-US" altLang="ko-KR" sz="1100" b="1" dirty="0"/>
                        <a:t>, </a:t>
                      </a:r>
                      <a:r>
                        <a:rPr lang="ko-KR" altLang="en-US" sz="1100" b="1" dirty="0"/>
                        <a:t>컨설팅 등 지원요청</a:t>
                      </a:r>
                      <a:endParaRPr lang="en-US" altLang="ko-KR" sz="1100" b="1" dirty="0">
                        <a:latin typeface="+mn-ea"/>
                        <a:ea typeface="+mn-ea"/>
                      </a:endParaRPr>
                    </a:p>
                  </a:txBody>
                  <a:tcPr marL="91455" marR="91455" marT="45768" marB="45768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8" name="표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97474"/>
              </p:ext>
            </p:extLst>
          </p:nvPr>
        </p:nvGraphicFramePr>
        <p:xfrm>
          <a:off x="8122443" y="5285742"/>
          <a:ext cx="2216150" cy="900112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216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512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/>
                        <a:t>영유아</a:t>
                      </a:r>
                      <a:r>
                        <a:rPr lang="ko-KR" altLang="en-US" sz="1400" b="1" dirty="0"/>
                        <a:t> 부모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marL="91455" marR="91455" marT="45768" marB="45768">
                    <a:solidFill>
                      <a:srgbClr val="5E81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989">
                <a:tc>
                  <a:txBody>
                    <a:bodyPr/>
                    <a:lstStyle/>
                    <a:p>
                      <a:pPr marL="171450" indent="-171450" latinLnBrk="1">
                        <a:buFont typeface="Arial" pitchFamily="34" charset="0"/>
                        <a:buChar char="•"/>
                      </a:pPr>
                      <a:r>
                        <a:rPr lang="ko-KR" altLang="en-US" sz="1100" b="1" dirty="0" err="1"/>
                        <a:t>열린어린이집</a:t>
                      </a:r>
                      <a:r>
                        <a:rPr lang="ko-KR" altLang="en-US" sz="1100" b="1" dirty="0"/>
                        <a:t> 프로그램 참여</a:t>
                      </a:r>
                      <a:r>
                        <a:rPr lang="en-US" altLang="ko-KR" sz="1100" b="1" dirty="0"/>
                        <a:t>(</a:t>
                      </a:r>
                      <a:r>
                        <a:rPr lang="ko-KR" altLang="en-US" sz="1100" b="1" dirty="0"/>
                        <a:t>부모교육</a:t>
                      </a:r>
                      <a:r>
                        <a:rPr lang="en-US" altLang="ko-KR" sz="1100" b="1" dirty="0"/>
                        <a:t>, </a:t>
                      </a:r>
                      <a:r>
                        <a:rPr lang="ko-KR" altLang="en-US" sz="1100" b="1" dirty="0"/>
                        <a:t>부모참여 프로그램</a:t>
                      </a:r>
                      <a:r>
                        <a:rPr lang="en-US" altLang="ko-KR" sz="1100" b="1" dirty="0"/>
                        <a:t>, </a:t>
                      </a:r>
                      <a:r>
                        <a:rPr lang="ko-KR" altLang="en-US" sz="1100" b="1" dirty="0"/>
                        <a:t>운영위원회 등</a:t>
                      </a:r>
                      <a:r>
                        <a:rPr lang="en-US" altLang="ko-KR" sz="1100" b="1" dirty="0"/>
                        <a:t>)</a:t>
                      </a:r>
                      <a:endParaRPr lang="en-US" altLang="ko-KR" sz="1100" b="1" dirty="0">
                        <a:latin typeface="+mn-ea"/>
                        <a:ea typeface="+mn-ea"/>
                      </a:endParaRPr>
                    </a:p>
                  </a:txBody>
                  <a:tcPr marL="91455" marR="91455" marT="45768" marB="45768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49" name="직선 연결선 48"/>
          <p:cNvCxnSpPr/>
          <p:nvPr/>
        </p:nvCxnSpPr>
        <p:spPr>
          <a:xfrm>
            <a:off x="5461000" y="1983618"/>
            <a:ext cx="10795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/>
          <p:cNvCxnSpPr/>
          <p:nvPr/>
        </p:nvCxnSpPr>
        <p:spPr>
          <a:xfrm>
            <a:off x="5467350" y="3105861"/>
            <a:ext cx="10795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>
            <a:off x="5467350" y="4577447"/>
            <a:ext cx="1079500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아래쪽 화살표 51"/>
          <p:cNvSpPr/>
          <p:nvPr/>
        </p:nvSpPr>
        <p:spPr>
          <a:xfrm>
            <a:off x="3557591" y="2454241"/>
            <a:ext cx="46037" cy="144462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3" name="아래쪽 화살표 52"/>
          <p:cNvSpPr/>
          <p:nvPr/>
        </p:nvSpPr>
        <p:spPr>
          <a:xfrm>
            <a:off x="3557591" y="3618309"/>
            <a:ext cx="46037" cy="144462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4" name="아래쪽 화살표 53"/>
          <p:cNvSpPr/>
          <p:nvPr/>
        </p:nvSpPr>
        <p:spPr>
          <a:xfrm>
            <a:off x="7989891" y="2439140"/>
            <a:ext cx="46037" cy="142875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5" name="아래쪽 화살표 54"/>
          <p:cNvSpPr/>
          <p:nvPr/>
        </p:nvSpPr>
        <p:spPr>
          <a:xfrm>
            <a:off x="7966075" y="3841227"/>
            <a:ext cx="46038" cy="144463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6" name="위쪽 화살표 55"/>
          <p:cNvSpPr/>
          <p:nvPr/>
        </p:nvSpPr>
        <p:spPr>
          <a:xfrm>
            <a:off x="3792538" y="2454244"/>
            <a:ext cx="44450" cy="153987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7" name="위쪽 화살표 56"/>
          <p:cNvSpPr/>
          <p:nvPr/>
        </p:nvSpPr>
        <p:spPr>
          <a:xfrm>
            <a:off x="3813969" y="3607199"/>
            <a:ext cx="46038" cy="155575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8" name="위쪽 화살표 57"/>
          <p:cNvSpPr/>
          <p:nvPr/>
        </p:nvSpPr>
        <p:spPr>
          <a:xfrm>
            <a:off x="8205791" y="2431199"/>
            <a:ext cx="46037" cy="153988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9" name="위쪽 화살표 58"/>
          <p:cNvSpPr/>
          <p:nvPr/>
        </p:nvSpPr>
        <p:spPr>
          <a:xfrm>
            <a:off x="8183566" y="3831699"/>
            <a:ext cx="46037" cy="153988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60" name="꺾인 연결선 59"/>
          <p:cNvCxnSpPr/>
          <p:nvPr/>
        </p:nvCxnSpPr>
        <p:spPr>
          <a:xfrm>
            <a:off x="5469890" y="3307845"/>
            <a:ext cx="1079500" cy="1008062"/>
          </a:xfrm>
          <a:prstGeom prst="bentConnector3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>
          <a:xfrm flipH="1">
            <a:off x="8019259" y="5147632"/>
            <a:ext cx="1584" cy="6667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/>
          <p:cNvCxnSpPr/>
          <p:nvPr/>
        </p:nvCxnSpPr>
        <p:spPr>
          <a:xfrm>
            <a:off x="6776246" y="5219067"/>
            <a:ext cx="251936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>
            <a:off x="6774656" y="5214304"/>
            <a:ext cx="0" cy="7143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/>
          <p:cNvCxnSpPr/>
          <p:nvPr/>
        </p:nvCxnSpPr>
        <p:spPr>
          <a:xfrm>
            <a:off x="9295606" y="5214304"/>
            <a:ext cx="0" cy="7143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관리 체계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</p:spTree>
    <p:extLst>
      <p:ext uri="{BB962C8B-B14F-4D97-AF65-F5344CB8AC3E}">
        <p14:creationId xmlns:p14="http://schemas.microsoft.com/office/powerpoint/2010/main" val="36689041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Box 47"/>
          <p:cNvSpPr txBox="1"/>
          <p:nvPr/>
        </p:nvSpPr>
        <p:spPr>
          <a:xfrm>
            <a:off x="3062363" y="2014472"/>
            <a:ext cx="8252345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b="1" spc="-11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</a:t>
            </a:r>
            <a:r>
              <a:rPr lang="en-US" altLang="ko-KR" sz="1400" b="1" spc="-11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b="1" spc="-11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복지부 주관</a:t>
            </a:r>
            <a:r>
              <a:rPr lang="en-US" altLang="ko-KR" sz="1400" b="1" spc="-11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en-US" altLang="ko-KR" b="1" spc="-11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spc="-11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육아종합지원센터</a:t>
            </a:r>
            <a:r>
              <a:rPr lang="en-US" altLang="ko-KR" sz="1400" b="1" spc="-11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b="1" spc="-11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중앙육아종합지원센터 주관</a:t>
            </a:r>
            <a:r>
              <a:rPr lang="en-US" altLang="ko-KR" sz="1400" b="1" spc="-11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spc="-11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설명회 및 </a:t>
            </a:r>
            <a:r>
              <a:rPr lang="ko-KR" altLang="en-US" b="1" spc="-110" dirty="0" err="1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</a:t>
            </a:r>
            <a:r>
              <a:rPr lang="ko-KR" altLang="en-US" b="1" dirty="0" err="1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별</a:t>
            </a:r>
            <a:r>
              <a:rPr lang="en-US" altLang="ko-KR" sz="1400" b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b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</a:t>
            </a:r>
            <a:r>
              <a:rPr lang="en-US" altLang="ko-KR" sz="1400" b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시도</a:t>
            </a:r>
            <a:r>
              <a:rPr lang="en-US" altLang="ko-KR" sz="1400" b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400" b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spc="-10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시군구 육아종합지원센터</a:t>
            </a:r>
            <a:r>
              <a:rPr lang="en-US" altLang="ko-KR" sz="1400" b="1" spc="-10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spc="-10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spc="-100" dirty="0" err="1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ko-KR" altLang="en-US" b="1" spc="-10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대상 열린어린이집 가이드라인 </a:t>
            </a:r>
            <a:r>
              <a:rPr lang="ko-KR" altLang="en-US" sz="24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설명회 </a:t>
            </a:r>
            <a:r>
              <a:rPr lang="en-US" altLang="ko-KR" sz="24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24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</a:t>
            </a:r>
            <a:r>
              <a:rPr lang="ko-KR" altLang="en-US" sz="2000" b="1" spc="-10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spc="-10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이상 개최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3080423" y="2953519"/>
            <a:ext cx="8234283" cy="8617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ko-KR" altLang="en-US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 주관</a:t>
            </a:r>
            <a:r>
              <a:rPr lang="en-US" altLang="ko-KR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시도</a:t>
            </a:r>
            <a:r>
              <a:rPr lang="en-US" altLang="ko-KR" sz="1400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400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시군구 육아종합지원센터 지원</a:t>
            </a:r>
            <a:r>
              <a:rPr lang="en-US" altLang="ko-KR" sz="1400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으로 열린어린이집 컨설팅 희망 기관에 </a:t>
            </a:r>
            <a:r>
              <a:rPr lang="ko-KR" altLang="en-US" b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대해 </a:t>
            </a:r>
            <a:r>
              <a:rPr lang="ko-KR" altLang="en-US" sz="2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컨설팅 </a:t>
            </a:r>
            <a:r>
              <a:rPr lang="en-US" altLang="ko-KR" sz="2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2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상담</a:t>
            </a:r>
            <a:r>
              <a:rPr lang="ko-KR" altLang="en-US" b="1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지원 실시</a:t>
            </a:r>
            <a:endParaRPr lang="en-US" altLang="ko-KR" b="1" dirty="0">
              <a:solidFill>
                <a:schemeClr val="tx2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071664" y="4005064"/>
            <a:ext cx="8243042" cy="8617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ko-KR" altLang="en-US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 주관</a:t>
            </a:r>
            <a:r>
              <a:rPr lang="en-US" altLang="ko-KR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시도</a:t>
            </a:r>
            <a:r>
              <a:rPr lang="en-US" altLang="ko-KR" sz="1400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400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시군구 육아종합지원센터 지원</a:t>
            </a:r>
            <a:r>
              <a:rPr lang="en-US" altLang="ko-KR" sz="1400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spc="-8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으로 </a:t>
            </a:r>
            <a:r>
              <a:rPr lang="ko-KR" altLang="en-US" sz="20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부모교육 시 육아종합지원센터에서 자료제공</a:t>
            </a:r>
            <a:r>
              <a:rPr lang="en-US" altLang="ko-KR" sz="20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육아종합지원센터 홈페이지 등을 통한 홍보</a:t>
            </a:r>
            <a:r>
              <a:rPr lang="en-US" altLang="ko-KR" b="1" spc="-10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b="1" spc="-10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연중</a:t>
            </a:r>
            <a:r>
              <a:rPr lang="en-US" altLang="ko-KR" b="1" spc="-100" dirty="0">
                <a:solidFill>
                  <a:schemeClr val="tx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en-US" altLang="ko-KR" sz="2000" b="1" dirty="0">
              <a:solidFill>
                <a:schemeClr val="tx2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62188" y="5131494"/>
            <a:ext cx="10252519" cy="1015663"/>
          </a:xfrm>
          <a:prstGeom prst="rect">
            <a:avLst/>
          </a:prstGeom>
          <a:solidFill>
            <a:srgbClr val="FAF6C6"/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컨설팅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등을 위해 </a:t>
            </a:r>
            <a:r>
              <a:rPr lang="ko-KR" altLang="en-US" sz="20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육아종합지원센터 직원의 </a:t>
            </a:r>
            <a:r>
              <a:rPr lang="ko-KR" altLang="en-US" sz="20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현장 출장</a:t>
            </a:r>
            <a:r>
              <a:rPr lang="ko-KR" altLang="en-US" b="1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등을</a:t>
            </a:r>
            <a:endParaRPr lang="en-US" altLang="ko-KR" b="1" spc="-10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지자체에서 요청하는 경우 </a:t>
            </a:r>
            <a:r>
              <a:rPr lang="ko-KR" altLang="en-US" sz="20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 예산으로 여비 등</a:t>
            </a:r>
            <a:r>
              <a:rPr lang="ko-KR" altLang="en-US" sz="2000" b="1" u="sng" spc="-1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u="sng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지급 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조치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관리 체계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25" name="양쪽 모서리가 둥근 사각형 24"/>
          <p:cNvSpPr/>
          <p:nvPr/>
        </p:nvSpPr>
        <p:spPr>
          <a:xfrm>
            <a:off x="1046139" y="1233918"/>
            <a:ext cx="10306445" cy="597342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시도 및 시군구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주관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시도 시군구 육아종합지원센터 지원 </a:t>
            </a:r>
            <a:endParaRPr lang="ko-KR" altLang="en-US" sz="2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055664" y="1988840"/>
            <a:ext cx="1906534" cy="548641"/>
            <a:chOff x="1524000" y="2204867"/>
            <a:chExt cx="1906534" cy="548641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grpSp>
          <p:nvGrpSpPr>
            <p:cNvPr id="45" name="그룹 44"/>
            <p:cNvGrpSpPr/>
            <p:nvPr/>
          </p:nvGrpSpPr>
          <p:grpSpPr>
            <a:xfrm>
              <a:off x="1524000" y="2204867"/>
              <a:ext cx="1696860" cy="548641"/>
              <a:chOff x="251520" y="2217655"/>
              <a:chExt cx="1728192" cy="648072"/>
            </a:xfrm>
            <a:solidFill>
              <a:srgbClr val="5E81A4"/>
            </a:solidFill>
          </p:grpSpPr>
          <p:sp>
            <p:nvSpPr>
              <p:cNvPr id="46" name="순서도: 처리 45"/>
              <p:cNvSpPr/>
              <p:nvPr/>
            </p:nvSpPr>
            <p:spPr>
              <a:xfrm>
                <a:off x="251520" y="2217655"/>
                <a:ext cx="1728192" cy="648072"/>
              </a:xfrm>
              <a:prstGeom prst="flowChart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292196" y="2280081"/>
                <a:ext cx="1656185" cy="545333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2400" b="1" dirty="0"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설 명 회 </a:t>
                </a:r>
              </a:p>
            </p:txBody>
          </p:sp>
        </p:grpSp>
        <p:sp>
          <p:nvSpPr>
            <p:cNvPr id="6" name="이등변 삼각형 5"/>
            <p:cNvSpPr/>
            <p:nvPr/>
          </p:nvSpPr>
          <p:spPr>
            <a:xfrm rot="5400000">
              <a:off x="3223531" y="2379371"/>
              <a:ext cx="197982" cy="216024"/>
            </a:xfrm>
            <a:prstGeom prst="triangle">
              <a:avLst/>
            </a:prstGeom>
            <a:solidFill>
              <a:srgbClr val="5E81A4"/>
            </a:solidFill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1062188" y="3070675"/>
            <a:ext cx="1906534" cy="548641"/>
            <a:chOff x="1524000" y="2204867"/>
            <a:chExt cx="1906534" cy="548641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grpSp>
          <p:nvGrpSpPr>
            <p:cNvPr id="29" name="그룹 28"/>
            <p:cNvGrpSpPr/>
            <p:nvPr/>
          </p:nvGrpSpPr>
          <p:grpSpPr>
            <a:xfrm>
              <a:off x="1524000" y="2204867"/>
              <a:ext cx="1696860" cy="548641"/>
              <a:chOff x="251520" y="2217655"/>
              <a:chExt cx="1728192" cy="648072"/>
            </a:xfrm>
            <a:solidFill>
              <a:srgbClr val="5E81A4"/>
            </a:solidFill>
          </p:grpSpPr>
          <p:sp>
            <p:nvSpPr>
              <p:cNvPr id="31" name="순서도: 처리 30"/>
              <p:cNvSpPr/>
              <p:nvPr/>
            </p:nvSpPr>
            <p:spPr>
              <a:xfrm>
                <a:off x="251520" y="2217655"/>
                <a:ext cx="1728192" cy="648072"/>
              </a:xfrm>
              <a:prstGeom prst="flowChart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292196" y="2280081"/>
                <a:ext cx="1656185" cy="545333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2400" b="1" dirty="0" err="1"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컨</a:t>
                </a:r>
                <a:r>
                  <a:rPr lang="ko-KR" altLang="en-US" sz="2400" b="1" dirty="0"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 설 </a:t>
                </a:r>
                <a:r>
                  <a:rPr lang="ko-KR" altLang="en-US" sz="2400" b="1" dirty="0" err="1"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팅</a:t>
                </a:r>
                <a:r>
                  <a:rPr lang="ko-KR" altLang="en-US" sz="2400" b="1" dirty="0"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 </a:t>
                </a:r>
              </a:p>
            </p:txBody>
          </p:sp>
        </p:grpSp>
        <p:sp>
          <p:nvSpPr>
            <p:cNvPr id="30" name="이등변 삼각형 29"/>
            <p:cNvSpPr/>
            <p:nvPr/>
          </p:nvSpPr>
          <p:spPr>
            <a:xfrm rot="5400000">
              <a:off x="3223531" y="2379371"/>
              <a:ext cx="197982" cy="216024"/>
            </a:xfrm>
            <a:prstGeom prst="triangle">
              <a:avLst/>
            </a:prstGeom>
            <a:solidFill>
              <a:srgbClr val="5E81A4"/>
            </a:solidFill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1062188" y="4092960"/>
            <a:ext cx="1906534" cy="548641"/>
            <a:chOff x="1524000" y="2204867"/>
            <a:chExt cx="1906534" cy="548641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grpSp>
          <p:nvGrpSpPr>
            <p:cNvPr id="34" name="그룹 33"/>
            <p:cNvGrpSpPr/>
            <p:nvPr/>
          </p:nvGrpSpPr>
          <p:grpSpPr>
            <a:xfrm>
              <a:off x="1524000" y="2204867"/>
              <a:ext cx="1696860" cy="548641"/>
              <a:chOff x="251520" y="2217655"/>
              <a:chExt cx="1728192" cy="648072"/>
            </a:xfrm>
            <a:solidFill>
              <a:srgbClr val="5E81A4"/>
            </a:solidFill>
          </p:grpSpPr>
          <p:sp>
            <p:nvSpPr>
              <p:cNvPr id="36" name="순서도: 처리 35"/>
              <p:cNvSpPr/>
              <p:nvPr/>
            </p:nvSpPr>
            <p:spPr>
              <a:xfrm>
                <a:off x="251520" y="2217655"/>
                <a:ext cx="1728192" cy="648072"/>
              </a:xfrm>
              <a:prstGeom prst="flowChartProcess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schemeClr val="bg1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292196" y="2280081"/>
                <a:ext cx="1656185" cy="545333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2400" b="1" dirty="0"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교육</a:t>
                </a:r>
                <a:r>
                  <a:rPr lang="en-US" altLang="ko-KR" sz="2400" b="1" dirty="0"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 · </a:t>
                </a:r>
                <a:r>
                  <a:rPr lang="ko-KR" altLang="en-US" sz="2400" b="1" dirty="0">
                    <a:solidFill>
                      <a:schemeClr val="bg1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홍보 </a:t>
                </a:r>
              </a:p>
            </p:txBody>
          </p:sp>
        </p:grpSp>
        <p:sp>
          <p:nvSpPr>
            <p:cNvPr id="35" name="이등변 삼각형 34"/>
            <p:cNvSpPr/>
            <p:nvPr/>
          </p:nvSpPr>
          <p:spPr>
            <a:xfrm rot="5400000">
              <a:off x="3223531" y="2379371"/>
              <a:ext cx="197982" cy="216024"/>
            </a:xfrm>
            <a:prstGeom prst="triangle">
              <a:avLst/>
            </a:prstGeom>
            <a:solidFill>
              <a:srgbClr val="5E81A4"/>
            </a:solidFill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391314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10544438" y="8179657"/>
            <a:ext cx="2133600" cy="365125"/>
          </a:xfrm>
        </p:spPr>
        <p:txBody>
          <a:bodyPr/>
          <a:lstStyle/>
          <a:p>
            <a:fld id="{BEC36F2B-4CC7-49A3-B5E6-136BC711333D}" type="slidenum">
              <a:rPr lang="ko-KR" altLang="en-US" smtClean="0"/>
              <a:t>16</a:t>
            </a:fld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4.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선정절차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1775520" y="980728"/>
            <a:ext cx="10259044" cy="733046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지자체장</a:t>
            </a:r>
            <a:r>
              <a:rPr lang="en-US" altLang="ko-KR" sz="13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3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시도지사 또는 </a:t>
            </a:r>
            <a:r>
              <a:rPr lang="ko-KR" altLang="en-US" sz="13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시군구청장</a:t>
            </a:r>
            <a:r>
              <a:rPr lang="en-US" altLang="ko-KR" sz="13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 </a:t>
            </a:r>
            <a:r>
              <a:rPr lang="ko-KR" altLang="en-US" sz="16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시군구별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관할 </a:t>
            </a:r>
            <a:r>
              <a:rPr lang="ko-KR" altLang="en-US" sz="20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 </a:t>
            </a:r>
            <a:r>
              <a:rPr lang="ko-KR" altLang="en-US" sz="2000" b="1" u="sng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개소수</a:t>
            </a:r>
            <a:r>
              <a:rPr lang="ko-KR" altLang="en-US" sz="20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대비 최소 </a:t>
            </a:r>
            <a:r>
              <a:rPr lang="en-US" altLang="ko-KR" sz="20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25% </a:t>
            </a:r>
            <a:r>
              <a:rPr lang="ko-KR" altLang="en-US" sz="20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이상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                                                                    </a:t>
            </a:r>
          </a:p>
          <a:p>
            <a:pPr algn="just"/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                                                                   </a:t>
            </a:r>
            <a:r>
              <a:rPr lang="en-US" altLang="ko-KR" sz="1400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※</a:t>
            </a:r>
            <a:r>
              <a:rPr lang="ko-KR" altLang="en-US" sz="1400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</a:t>
            </a:r>
            <a:r>
              <a:rPr lang="ko-KR" altLang="en-US" sz="1400" b="1" u="sng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선정실적은</a:t>
            </a:r>
            <a:r>
              <a:rPr lang="ko-KR" altLang="en-US" sz="1400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지자체 보육사업 평가에 </a:t>
            </a:r>
            <a:r>
              <a:rPr lang="ko-KR" altLang="en-US" sz="1400" b="1" u="sng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지속반영</a:t>
            </a:r>
            <a:endParaRPr lang="ko-KR" altLang="en-US" sz="1400" b="1" u="sng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1775520" y="1785782"/>
            <a:ext cx="10200456" cy="766510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지자체의 장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도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군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구청장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은 </a:t>
            </a:r>
            <a:r>
              <a:rPr lang="ko-KR" altLang="en-US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선정계획</a:t>
            </a:r>
            <a:r>
              <a:rPr lang="ko-KR" altLang="en-US" sz="16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수립하여 </a:t>
            </a: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공고 또는 사업계획 통보 </a:t>
            </a:r>
            <a:endParaRPr lang="ko-KR" altLang="en-US" sz="16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1775520" y="2645134"/>
            <a:ext cx="10200456" cy="3160130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선정계획에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따라 열린어린이집 </a:t>
            </a: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선정위원회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등을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구성</a:t>
            </a:r>
            <a:r>
              <a:rPr lang="en-US" altLang="ko-KR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심의 진행</a:t>
            </a:r>
            <a:endParaRPr lang="en-US" altLang="ko-KR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2500"/>
              </a:lnSpc>
            </a:pP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○ 선정위원회 구성은 </a:t>
            </a:r>
            <a:r>
              <a:rPr lang="ko-KR" altLang="en-US" sz="1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 자율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지방보육정책위원회 등 기존 위원회 활용 가능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lnSpc>
                <a:spcPts val="2500"/>
              </a:lnSpc>
            </a:pP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</a:t>
            </a:r>
            <a:r>
              <a:rPr lang="en-US" altLang="ko-KR" sz="12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b="1" u="sng" spc="-100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 공무원</a:t>
            </a:r>
            <a:r>
              <a:rPr lang="en-US" altLang="ko-KR" sz="1400" b="1" u="sng" spc="-100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u="sng" spc="-100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육아종합지원센터장</a:t>
            </a:r>
            <a:r>
              <a:rPr lang="en-US" altLang="ko-KR" sz="1400" b="1" u="sng" spc="-100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u="sng" spc="-100" dirty="0" err="1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보육전문가</a:t>
            </a:r>
            <a:r>
              <a:rPr lang="ko-KR" altLang="en-US" sz="12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등 </a:t>
            </a:r>
            <a:r>
              <a:rPr lang="ko-KR" altLang="en-US" sz="1200" b="1" spc="-10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참여가능</a:t>
            </a:r>
            <a:r>
              <a:rPr lang="en-US" altLang="ko-KR" sz="12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2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 공무원 외에 </a:t>
            </a:r>
            <a:r>
              <a:rPr lang="ko-KR" altLang="en-US" sz="14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외부 위원을 </a:t>
            </a:r>
            <a:r>
              <a:rPr lang="en-US" altLang="ko-KR" sz="14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50%</a:t>
            </a:r>
            <a:r>
              <a:rPr lang="ko-KR" altLang="en-US" sz="14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이상 </a:t>
            </a:r>
            <a:r>
              <a:rPr lang="ko-KR" altLang="en-US" sz="12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 가능하도록 함</a:t>
            </a:r>
            <a:r>
              <a:rPr lang="en-US" altLang="ko-KR" sz="12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2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선정의 객관성 확보</a:t>
            </a:r>
            <a:r>
              <a:rPr lang="en-US" altLang="ko-KR" sz="12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>
              <a:lnSpc>
                <a:spcPts val="2500"/>
              </a:lnSpc>
            </a:pP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○</a:t>
            </a:r>
            <a:r>
              <a:rPr lang="ko-KR" altLang="en-US" sz="12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불필요한 </a:t>
            </a:r>
            <a:r>
              <a:rPr lang="ko-KR" altLang="en-US" sz="1400" b="1" u="sng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서류작성을</a:t>
            </a:r>
            <a:r>
              <a:rPr lang="ko-KR" altLang="en-US" sz="1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배제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하여 </a:t>
            </a:r>
            <a:r>
              <a:rPr lang="ko-KR" altLang="en-US" sz="1400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 </a:t>
            </a:r>
            <a:r>
              <a:rPr lang="ko-KR" altLang="en-US" sz="1400" b="1" dirty="0" err="1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보육업무</a:t>
            </a:r>
            <a:r>
              <a:rPr lang="ko-KR" altLang="en-US" sz="1400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영향 최소화 </a:t>
            </a:r>
            <a:endParaRPr lang="en-US" altLang="ko-KR" sz="1400" b="1" dirty="0">
              <a:solidFill>
                <a:schemeClr val="accent4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2500"/>
              </a:lnSpc>
            </a:pPr>
            <a:endParaRPr lang="en-US" altLang="ko-KR" sz="1400" b="1" dirty="0">
              <a:solidFill>
                <a:schemeClr val="accent4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2500"/>
              </a:lnSpc>
            </a:pPr>
            <a:endParaRPr lang="en-US" altLang="ko-KR" sz="1400" b="1" dirty="0">
              <a:solidFill>
                <a:schemeClr val="accent4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2500"/>
              </a:lnSpc>
            </a:pPr>
            <a:endParaRPr lang="en-US" altLang="ko-KR" sz="1000" b="1" dirty="0">
              <a:solidFill>
                <a:schemeClr val="accent4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2500"/>
              </a:lnSpc>
            </a:pPr>
            <a:endParaRPr lang="en-US" altLang="ko-KR" sz="1000" b="1" dirty="0">
              <a:solidFill>
                <a:schemeClr val="accent4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2500"/>
              </a:lnSpc>
            </a:pPr>
            <a:endParaRPr lang="en-US" altLang="ko-KR" sz="1000" b="1" dirty="0">
              <a:solidFill>
                <a:schemeClr val="accent4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ts val="2500"/>
              </a:lnSpc>
            </a:pPr>
            <a:r>
              <a:rPr lang="en-US" altLang="ko-KR" sz="1400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○</a:t>
            </a:r>
            <a:r>
              <a:rPr lang="ko-KR" altLang="en-US" sz="12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사업실적 </a:t>
            </a:r>
            <a:r>
              <a:rPr lang="ko-KR" altLang="en-US" sz="1400" b="1" spc="-150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평정기간은</a:t>
            </a:r>
            <a:r>
              <a:rPr lang="ko-KR" altLang="en-US" sz="1400" b="1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2020. 11</a:t>
            </a:r>
            <a:r>
              <a:rPr lang="ko-KR" altLang="en-US" sz="1400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sz="1400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~ 2021. 10</a:t>
            </a:r>
            <a:r>
              <a:rPr lang="ko-KR" altLang="en-US" sz="1400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sz="1400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</a:t>
            </a:r>
            <a:r>
              <a:rPr lang="ko-KR" altLang="en-US" sz="1400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</a:t>
            </a:r>
            <a:r>
              <a:rPr lang="en-US" altLang="ko-KR" sz="1400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까지</a:t>
            </a:r>
            <a:r>
              <a:rPr lang="ko-KR" altLang="en-US" sz="14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를 기준으로 함     </a:t>
            </a:r>
            <a:r>
              <a:rPr lang="en-US" altLang="ko-KR" sz="14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※</a:t>
            </a:r>
            <a:r>
              <a:rPr lang="ko-KR" altLang="en-US" sz="14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연속 재선정의 경우 유효기간 </a:t>
            </a:r>
            <a:r>
              <a:rPr lang="en-US" altLang="ko-KR" sz="14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4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</a:t>
            </a:r>
            <a:r>
              <a:rPr lang="en-US" altLang="ko-KR" sz="14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2</a:t>
            </a:r>
            <a:r>
              <a:rPr lang="ko-KR" altLang="en-US" sz="14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연속 재선정의 경우 유효기간 </a:t>
            </a:r>
            <a:r>
              <a:rPr lang="en-US" altLang="ko-KR" sz="14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4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</a:t>
            </a:r>
            <a:endParaRPr lang="en-US" altLang="ko-KR" sz="1400" b="1" spc="-150" dirty="0">
              <a:solidFill>
                <a:schemeClr val="accent4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191344" y="987210"/>
            <a:ext cx="1546076" cy="726564"/>
            <a:chOff x="-3337048" y="1844824"/>
            <a:chExt cx="1546076" cy="576064"/>
          </a:xfrm>
          <a:solidFill>
            <a:srgbClr val="5E81A4"/>
          </a:solidFill>
        </p:grpSpPr>
        <p:sp>
          <p:nvSpPr>
            <p:cNvPr id="5" name="직사각형 4"/>
            <p:cNvSpPr/>
            <p:nvPr/>
          </p:nvSpPr>
          <p:spPr>
            <a:xfrm>
              <a:off x="-3337048" y="1844824"/>
              <a:ext cx="1368152" cy="576064"/>
            </a:xfrm>
            <a:prstGeom prst="rect">
              <a:avLst/>
            </a:prstGeom>
            <a:grpFill/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>
                  <a:solidFill>
                    <a:schemeClr val="bg1"/>
                  </a:solidFill>
                </a:rPr>
                <a:t>선정방법</a:t>
              </a:r>
            </a:p>
          </p:txBody>
        </p:sp>
        <p:sp>
          <p:nvSpPr>
            <p:cNvPr id="8" name="이등변 삼각형 7"/>
            <p:cNvSpPr/>
            <p:nvPr/>
          </p:nvSpPr>
          <p:spPr>
            <a:xfrm rot="5400000">
              <a:off x="-1987409" y="2041261"/>
              <a:ext cx="176849" cy="216024"/>
            </a:xfrm>
            <a:prstGeom prst="triangle">
              <a:avLst/>
            </a:prstGeom>
            <a:grpFill/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191344" y="1798893"/>
            <a:ext cx="1546076" cy="727538"/>
            <a:chOff x="-3337048" y="2657326"/>
            <a:chExt cx="1546076" cy="576064"/>
          </a:xfrm>
          <a:solidFill>
            <a:srgbClr val="5E81A4"/>
          </a:solidFill>
        </p:grpSpPr>
        <p:sp>
          <p:nvSpPr>
            <p:cNvPr id="52" name="직사각형 51"/>
            <p:cNvSpPr/>
            <p:nvPr/>
          </p:nvSpPr>
          <p:spPr>
            <a:xfrm>
              <a:off x="-3337048" y="2657326"/>
              <a:ext cx="1368152" cy="576064"/>
            </a:xfrm>
            <a:prstGeom prst="rect">
              <a:avLst/>
            </a:prstGeom>
            <a:grpFill/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err="1">
                  <a:solidFill>
                    <a:schemeClr val="bg1"/>
                  </a:solidFill>
                </a:rPr>
                <a:t>선정공고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56" name="이등변 삼각형 55"/>
            <p:cNvSpPr/>
            <p:nvPr/>
          </p:nvSpPr>
          <p:spPr>
            <a:xfrm rot="5400000">
              <a:off x="-1987409" y="2847123"/>
              <a:ext cx="176849" cy="216024"/>
            </a:xfrm>
            <a:prstGeom prst="triangle">
              <a:avLst/>
            </a:prstGeom>
            <a:grpFill/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191344" y="2645134"/>
            <a:ext cx="1546076" cy="658203"/>
            <a:chOff x="-3337048" y="3469828"/>
            <a:chExt cx="1546076" cy="576064"/>
          </a:xfrm>
          <a:solidFill>
            <a:srgbClr val="5E81A4"/>
          </a:solidFill>
        </p:grpSpPr>
        <p:sp>
          <p:nvSpPr>
            <p:cNvPr id="55" name="직사각형 54"/>
            <p:cNvSpPr/>
            <p:nvPr/>
          </p:nvSpPr>
          <p:spPr>
            <a:xfrm>
              <a:off x="-3337048" y="3469828"/>
              <a:ext cx="1368152" cy="576064"/>
            </a:xfrm>
            <a:prstGeom prst="rect">
              <a:avLst/>
            </a:prstGeom>
            <a:grpFill/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solidFill>
                    <a:schemeClr val="bg1"/>
                  </a:solidFill>
                </a:rPr>
                <a:t>선정심사</a:t>
              </a:r>
            </a:p>
          </p:txBody>
        </p:sp>
        <p:sp>
          <p:nvSpPr>
            <p:cNvPr id="57" name="이등변 삼각형 56"/>
            <p:cNvSpPr/>
            <p:nvPr/>
          </p:nvSpPr>
          <p:spPr>
            <a:xfrm rot="5400000">
              <a:off x="-1987409" y="3630082"/>
              <a:ext cx="176849" cy="216024"/>
            </a:xfrm>
            <a:prstGeom prst="triangle">
              <a:avLst/>
            </a:prstGeom>
            <a:grpFill/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9" name="직사각형 8"/>
          <p:cNvSpPr/>
          <p:nvPr/>
        </p:nvSpPr>
        <p:spPr>
          <a:xfrm>
            <a:off x="2063552" y="4005064"/>
            <a:ext cx="9733081" cy="1397819"/>
          </a:xfrm>
          <a:prstGeom prst="rect">
            <a:avLst/>
          </a:prstGeom>
          <a:solidFill>
            <a:srgbClr val="FAF6C6"/>
          </a:solidFill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&lt;</a:t>
            </a:r>
            <a:r>
              <a:rPr lang="ko-KR" altLang="en-US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어린이집 현장 부담 완화 조치</a:t>
            </a:r>
            <a:r>
              <a:rPr lang="en-US" altLang="ko-KR" sz="1400" b="1" dirty="0">
                <a:latin typeface="나눔고딕" panose="020D0604000000000000" pitchFamily="50" charset="-127"/>
                <a:ea typeface="나눔고딕" panose="020D0604000000000000" pitchFamily="50" charset="-127"/>
              </a:rPr>
              <a:t>&gt;</a:t>
            </a:r>
          </a:p>
          <a:p>
            <a:pPr fontAlgn="base"/>
            <a:r>
              <a:rPr lang="ko-KR" altLang="en-US" sz="2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endParaRPr lang="en-US" altLang="ko-KR" sz="2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/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① </a:t>
            </a:r>
            <a:r>
              <a:rPr lang="ko-KR" altLang="en-US" sz="14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평정항목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중 </a:t>
            </a:r>
            <a:r>
              <a:rPr lang="ko-KR" altLang="en-US" sz="16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개방성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공간개방성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부모공용공간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정보공개</a:t>
            </a:r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), </a:t>
            </a:r>
            <a:r>
              <a:rPr lang="ko-KR" altLang="en-US" sz="1600" b="1" u="sng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r>
              <a:rPr lang="en-US" altLang="ko-KR" sz="16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u="sng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신입원아</a:t>
            </a:r>
            <a:r>
              <a:rPr lang="ko-KR" altLang="en-US" sz="16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부모오리엔테이션</a:t>
            </a:r>
            <a:r>
              <a:rPr lang="en-US" altLang="ko-KR" sz="16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 개별상담</a:t>
            </a:r>
            <a:r>
              <a:rPr lang="en-US" altLang="ko-KR" sz="16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은 </a:t>
            </a:r>
            <a:endParaRPr lang="en-US" altLang="ko-KR" sz="14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/>
            <a:r>
              <a:rPr lang="en-US" altLang="ko-KR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en-US" altLang="ko-KR" sz="1400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u="sng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현지확인</a:t>
            </a:r>
            <a:r>
              <a:rPr lang="ko-KR" altLang="en-US" sz="1400" b="1" u="sng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</a:t>
            </a:r>
            <a:r>
              <a:rPr lang="ko-KR" altLang="en-US" sz="1400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통해 실시하고 </a:t>
            </a:r>
            <a:r>
              <a:rPr lang="ko-KR" altLang="en-US" sz="1600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서류 및</a:t>
            </a: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사진자료 제출 금지</a:t>
            </a:r>
            <a:endParaRPr lang="en-US" altLang="ko-KR" sz="1600" b="1" u="sng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/>
            <a:endParaRPr lang="en-US" altLang="ko-KR" sz="400" b="1" u="sng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/>
            <a:endParaRPr lang="ko-KR" altLang="en-US" sz="400" b="1" u="sng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/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② </a:t>
            </a:r>
            <a:r>
              <a:rPr lang="ko-KR" altLang="en-US" sz="14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현지확인</a:t>
            </a:r>
            <a:r>
              <a:rPr lang="ko-KR" altLang="en-US" sz="1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항목 외에 </a:t>
            </a:r>
            <a:r>
              <a:rPr lang="ko-KR" altLang="en-US" sz="1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 별도로 정하여 </a:t>
            </a:r>
            <a:r>
              <a:rPr lang="ko-KR" altLang="en-US" sz="1400" b="1" u="sng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현지확인이</a:t>
            </a:r>
            <a:r>
              <a:rPr lang="ko-KR" altLang="en-US" sz="1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가능한 경우에는 현지확인으로 확인 가능</a:t>
            </a:r>
            <a:endParaRPr lang="en-US" altLang="ko-KR" sz="1400" b="1" u="sng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/>
            <a:endParaRPr lang="en-US" altLang="ko-KR" sz="2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/>
            <a:endParaRPr lang="en-US" altLang="ko-KR" sz="2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fontAlgn="base"/>
            <a:endParaRPr lang="ko-KR" altLang="en-US" sz="2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58" name="그룹 57"/>
          <p:cNvGrpSpPr/>
          <p:nvPr/>
        </p:nvGrpSpPr>
        <p:grpSpPr>
          <a:xfrm>
            <a:off x="191344" y="5961980"/>
            <a:ext cx="1546076" cy="658203"/>
            <a:chOff x="-3337048" y="3469828"/>
            <a:chExt cx="1546076" cy="576064"/>
          </a:xfrm>
          <a:solidFill>
            <a:schemeClr val="accent6"/>
          </a:solidFill>
        </p:grpSpPr>
        <p:sp>
          <p:nvSpPr>
            <p:cNvPr id="59" name="직사각형 58"/>
            <p:cNvSpPr/>
            <p:nvPr/>
          </p:nvSpPr>
          <p:spPr>
            <a:xfrm>
              <a:off x="-3337048" y="3469828"/>
              <a:ext cx="1368152" cy="576064"/>
            </a:xfrm>
            <a:prstGeom prst="rect">
              <a:avLst/>
            </a:prstGeom>
            <a:grp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>
                  <a:solidFill>
                    <a:schemeClr val="bg1"/>
                  </a:solidFill>
                </a:rPr>
                <a:t>선      정</a:t>
              </a:r>
            </a:p>
          </p:txBody>
        </p:sp>
        <p:sp>
          <p:nvSpPr>
            <p:cNvPr id="60" name="이등변 삼각형 59"/>
            <p:cNvSpPr/>
            <p:nvPr/>
          </p:nvSpPr>
          <p:spPr>
            <a:xfrm rot="5400000">
              <a:off x="-1987409" y="3630082"/>
              <a:ext cx="176849" cy="216024"/>
            </a:xfrm>
            <a:prstGeom prst="triangle">
              <a:avLst/>
            </a:prstGeom>
            <a:grp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1798712" y="5949280"/>
            <a:ext cx="10200456" cy="766510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 유효기간은 </a:t>
            </a:r>
            <a:r>
              <a:rPr lang="ko-KR" altLang="en-US" b="1" u="sng" spc="-150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당해연도</a:t>
            </a:r>
            <a:r>
              <a:rPr lang="ko-KR" altLang="en-US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en-US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일부터 익년도 </a:t>
            </a:r>
            <a:r>
              <a:rPr lang="en-US" altLang="ko-KR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en-US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31</a:t>
            </a:r>
            <a:r>
              <a:rPr lang="ko-KR" altLang="en-US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 </a:t>
            </a:r>
            <a:r>
              <a:rPr lang="en-US" altLang="ko-KR" sz="1600" b="1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※</a:t>
            </a:r>
            <a:r>
              <a:rPr lang="ko-KR" altLang="en-US" sz="1400" b="1" spc="-15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지자체장은</a:t>
            </a:r>
            <a:r>
              <a:rPr lang="ko-KR" altLang="en-US" sz="14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신규 </a:t>
            </a:r>
            <a:r>
              <a:rPr lang="en-US" altLang="ko-KR" sz="1400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··</a:t>
            </a:r>
            <a:r>
              <a:rPr lang="ko-KR" altLang="en-US" sz="1400" b="1" u="sng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재선정 어린이집 대상</a:t>
            </a:r>
            <a:r>
              <a:rPr lang="ko-KR" altLang="en-US" sz="14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반드시 열린어린이집 </a:t>
            </a:r>
            <a:r>
              <a:rPr lang="ko-KR" altLang="en-US" sz="1400" b="1" spc="-15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선정서</a:t>
            </a:r>
            <a:r>
              <a:rPr lang="ko-KR" altLang="en-US" sz="1400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배부 </a:t>
            </a:r>
          </a:p>
        </p:txBody>
      </p:sp>
    </p:spTree>
    <p:extLst>
      <p:ext uri="{BB962C8B-B14F-4D97-AF65-F5344CB8AC3E}">
        <p14:creationId xmlns:p14="http://schemas.microsoft.com/office/powerpoint/2010/main" val="5223874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직사각형 32"/>
          <p:cNvSpPr/>
          <p:nvPr/>
        </p:nvSpPr>
        <p:spPr>
          <a:xfrm>
            <a:off x="6299449" y="1589647"/>
            <a:ext cx="4941488" cy="1335297"/>
          </a:xfrm>
          <a:prstGeom prst="rect">
            <a:avLst/>
          </a:prstGeom>
          <a:solidFill>
            <a:schemeClr val="accent6"/>
          </a:solidFill>
          <a:ln w="38100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500"/>
              </a:lnSpc>
              <a:defRPr/>
            </a:pPr>
            <a:r>
              <a:rPr lang="ko-KR" altLang="en-US" sz="17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</a:t>
            </a:r>
            <a:r>
              <a:rPr lang="ko-KR" altLang="en-US" b="1" u="sng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 현황 복지부에 통보</a:t>
            </a:r>
            <a:endParaRPr lang="en-US" altLang="ko-KR" sz="1700" b="1" u="sng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ts val="2500"/>
              </a:lnSpc>
              <a:defRPr/>
            </a:pP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시도 → </a:t>
            </a:r>
            <a:r>
              <a:rPr lang="ko-KR" altLang="en-US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복지부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911424" y="1556792"/>
            <a:ext cx="5053062" cy="963882"/>
          </a:xfrm>
          <a:prstGeom prst="rect">
            <a:avLst/>
          </a:prstGeom>
          <a:solidFill>
            <a:srgbClr val="5E81A4"/>
          </a:solidFill>
          <a:ln w="38100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500"/>
              </a:lnSpc>
              <a:defRPr/>
            </a:pPr>
            <a:r>
              <a:rPr lang="ko-KR" altLang="en-US" sz="1700" b="1" dirty="0" err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</a:t>
            </a:r>
            <a:r>
              <a:rPr lang="ko-KR" altLang="en-US" sz="17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</a:t>
            </a:r>
            <a:r>
              <a:rPr lang="en-US" altLang="ko-KR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운영계획 수립</a:t>
            </a:r>
            <a:r>
              <a:rPr lang="en-US" altLang="ko-KR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통보</a:t>
            </a:r>
            <a:endParaRPr lang="en-US" altLang="ko-KR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ts val="2500"/>
              </a:lnSpc>
              <a:defRPr/>
            </a:pP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복지부 → 시도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2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911424" y="2806464"/>
            <a:ext cx="5053062" cy="981587"/>
          </a:xfrm>
          <a:prstGeom prst="rect">
            <a:avLst/>
          </a:prstGeom>
          <a:solidFill>
            <a:srgbClr val="5E81A4"/>
          </a:solidFill>
          <a:ln w="38100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500"/>
              </a:lnSpc>
              <a:defRPr/>
            </a:pPr>
            <a:r>
              <a:rPr lang="ko-KR" altLang="en-US" sz="1700" b="1" dirty="0" err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</a:t>
            </a:r>
            <a:r>
              <a:rPr lang="ko-KR" altLang="en-US" sz="17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</a:t>
            </a:r>
            <a:r>
              <a:rPr lang="en-US" altLang="ko-KR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운영계획 수립</a:t>
            </a:r>
            <a:r>
              <a:rPr lang="en-US" altLang="ko-KR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통보</a:t>
            </a:r>
            <a:endParaRPr lang="en-US" altLang="ko-KR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ts val="2500"/>
              </a:lnSpc>
              <a:defRPr/>
            </a:pP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시도 → 시군구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2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6267080" y="3429452"/>
            <a:ext cx="4941488" cy="1354102"/>
          </a:xfrm>
          <a:prstGeom prst="rect">
            <a:avLst/>
          </a:prstGeom>
          <a:solidFill>
            <a:schemeClr val="accent6"/>
          </a:solidFill>
          <a:ln w="38100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500"/>
              </a:lnSpc>
              <a:defRPr/>
            </a:pPr>
            <a:r>
              <a:rPr lang="ko-KR" altLang="en-US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</a:t>
            </a:r>
            <a:r>
              <a:rPr lang="en-US" altLang="ko-KR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b="1" dirty="0" err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선정서</a:t>
            </a:r>
            <a:r>
              <a:rPr lang="ko-KR" altLang="en-US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통보</a:t>
            </a:r>
            <a:endParaRPr lang="en-US" altLang="ko-KR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ts val="2500"/>
              </a:lnSpc>
              <a:defRPr/>
            </a:pP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 err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911424" y="4076976"/>
            <a:ext cx="5053062" cy="1016689"/>
          </a:xfrm>
          <a:prstGeom prst="rect">
            <a:avLst/>
          </a:prstGeom>
          <a:solidFill>
            <a:srgbClr val="5E81A4"/>
          </a:solidFill>
          <a:ln w="38100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500"/>
              </a:lnSpc>
              <a:defRPr/>
            </a:pP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 및 육아종합지원센터 대상 설명회 </a:t>
            </a:r>
            <a:endParaRPr lang="en-US" altLang="ko-KR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ts val="2500"/>
              </a:lnSpc>
              <a:defRPr/>
            </a:pP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복지부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중앙육아종합지원센터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2~3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6299449" y="5196069"/>
            <a:ext cx="4941488" cy="1203515"/>
          </a:xfrm>
          <a:prstGeom prst="rect">
            <a:avLst/>
          </a:prstGeom>
          <a:solidFill>
            <a:schemeClr val="accent6"/>
          </a:solidFill>
          <a:ln w="38100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500"/>
              </a:lnSpc>
              <a:defRPr/>
            </a:pP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공고 또는 계획 통보</a:t>
            </a:r>
            <a:endParaRPr lang="en-US" altLang="ko-KR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ts val="2500"/>
              </a:lnSpc>
              <a:defRPr/>
            </a:pP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 → </a:t>
            </a:r>
            <a:r>
              <a:rPr lang="ko-KR" altLang="en-US" sz="1600" b="1" dirty="0" err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2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911424" y="5373071"/>
            <a:ext cx="5053062" cy="1008257"/>
          </a:xfrm>
          <a:prstGeom prst="rect">
            <a:avLst/>
          </a:prstGeom>
          <a:solidFill>
            <a:srgbClr val="5E81A4"/>
          </a:solidFill>
          <a:ln w="38100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500"/>
              </a:lnSpc>
              <a:defRPr/>
            </a:pPr>
            <a:r>
              <a:rPr lang="ko-KR" altLang="en-US" sz="17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 대상 설명회</a:t>
            </a:r>
            <a:r>
              <a:rPr lang="en-US" altLang="ko-KR" sz="17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7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컨설팅</a:t>
            </a:r>
            <a:endParaRPr lang="en-US" altLang="ko-KR" sz="17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ts val="2500"/>
              </a:lnSpc>
              <a:defRPr/>
            </a:pP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 err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육아종합지원센터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2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~)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8" name="아래쪽 화살표 47"/>
          <p:cNvSpPr/>
          <p:nvPr/>
        </p:nvSpPr>
        <p:spPr>
          <a:xfrm>
            <a:off x="3345532" y="2571474"/>
            <a:ext cx="230188" cy="177800"/>
          </a:xfrm>
          <a:prstGeom prst="downArrow">
            <a:avLst/>
          </a:pr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2" name="아래쪽 화살표 51"/>
          <p:cNvSpPr/>
          <p:nvPr/>
        </p:nvSpPr>
        <p:spPr>
          <a:xfrm>
            <a:off x="3345532" y="3848373"/>
            <a:ext cx="230188" cy="177800"/>
          </a:xfrm>
          <a:prstGeom prst="downArrow">
            <a:avLst/>
          </a:pr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5" name="아래쪽 화살표 54"/>
          <p:cNvSpPr/>
          <p:nvPr/>
        </p:nvSpPr>
        <p:spPr>
          <a:xfrm>
            <a:off x="3345532" y="5144468"/>
            <a:ext cx="230188" cy="177800"/>
          </a:xfrm>
          <a:prstGeom prst="downArrow">
            <a:avLst/>
          </a:pr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7" name="아래쪽 화살표 56"/>
          <p:cNvSpPr/>
          <p:nvPr/>
        </p:nvSpPr>
        <p:spPr>
          <a:xfrm flipV="1">
            <a:off x="8616280" y="3068960"/>
            <a:ext cx="215900" cy="209550"/>
          </a:xfrm>
          <a:prstGeom prst="downArrow">
            <a:avLst/>
          </a:pr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8" name="아래쪽 화살표 57"/>
          <p:cNvSpPr/>
          <p:nvPr/>
        </p:nvSpPr>
        <p:spPr>
          <a:xfrm flipV="1">
            <a:off x="8616283" y="4875634"/>
            <a:ext cx="217487" cy="209550"/>
          </a:xfrm>
          <a:prstGeom prst="downArrow">
            <a:avLst/>
          </a:pr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9" name="오른쪽 화살표 58"/>
          <p:cNvSpPr/>
          <p:nvPr/>
        </p:nvSpPr>
        <p:spPr>
          <a:xfrm>
            <a:off x="6047036" y="5733380"/>
            <a:ext cx="173038" cy="215900"/>
          </a:xfrm>
          <a:prstGeom prst="rightArrow">
            <a:avLst/>
          </a:pr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b="1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4.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선정절차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20" name="양쪽 모서리가 둥근 사각형 19"/>
          <p:cNvSpPr/>
          <p:nvPr/>
        </p:nvSpPr>
        <p:spPr>
          <a:xfrm>
            <a:off x="911424" y="1052736"/>
            <a:ext cx="10297144" cy="426026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절차</a:t>
            </a:r>
            <a:endParaRPr lang="ko-KR" altLang="en-US" sz="2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907704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551384" y="1347602"/>
            <a:ext cx="11210056" cy="3017502"/>
          </a:xfrm>
          <a:prstGeom prst="rect">
            <a:avLst/>
          </a:prstGeom>
          <a:solidFill>
            <a:srgbClr val="D1DB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2800" b="1" spc="-2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매년 </a:t>
            </a:r>
            <a:r>
              <a:rPr lang="en-US" altLang="ko-KR" sz="2800" b="1" spc="-2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8~10</a:t>
            </a:r>
            <a:r>
              <a:rPr lang="ko-KR" altLang="en-US" sz="2800" b="1" spc="-2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ko-KR" altLang="en-US" sz="2400" b="1" spc="-2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 </a:t>
            </a:r>
            <a:r>
              <a:rPr lang="ko-KR" altLang="en-US" sz="2400" b="1" spc="-20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지자체장이</a:t>
            </a:r>
            <a:r>
              <a:rPr lang="ko-KR" altLang="en-US" sz="2400" b="1" spc="-2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800" b="1" spc="-2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유효기간이 도래한 열린어린이집에서 재선정을 희망 시 </a:t>
            </a:r>
            <a:endParaRPr lang="en-US" altLang="ko-KR" sz="2800" b="1" spc="-200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세부선정기준에 따라 평정하여 </a:t>
            </a:r>
            <a:r>
              <a:rPr lang="en-US" altLang="ko-KR" sz="28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80</a:t>
            </a:r>
            <a:r>
              <a:rPr lang="ko-KR" altLang="en-US" sz="28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 이상인 경우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재선정 함 </a:t>
            </a:r>
            <a:r>
              <a:rPr lang="en-US" altLang="ko-KR" sz="2400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2400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신규 선정기준과 동일</a:t>
            </a:r>
            <a:r>
              <a:rPr lang="en-US" altLang="ko-KR" sz="2400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algn="ctr">
              <a:lnSpc>
                <a:spcPct val="150000"/>
              </a:lnSpc>
              <a:defRPr/>
            </a:pPr>
            <a:endParaRPr lang="en-US" altLang="ko-KR" sz="2400" b="1" spc="-10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ko-KR" sz="24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* </a:t>
            </a:r>
            <a:r>
              <a:rPr lang="ko-KR" altLang="en-US" sz="24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재선정 기간이 </a:t>
            </a:r>
            <a:r>
              <a:rPr lang="en-US" altLang="ko-KR" sz="24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8~9</a:t>
            </a:r>
            <a:r>
              <a:rPr lang="ko-KR" altLang="en-US" sz="24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월일 경우</a:t>
            </a:r>
            <a:r>
              <a:rPr lang="en-US" altLang="ko-KR" sz="24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400" b="1" spc="-10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평정기간</a:t>
            </a:r>
            <a:r>
              <a:rPr lang="ko-KR" altLang="en-US" sz="24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4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24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년을 준용하여 평정할 것</a:t>
            </a:r>
            <a:endParaRPr lang="en-US" altLang="ko-KR" sz="2400" b="1" spc="-10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51384" y="4581128"/>
            <a:ext cx="11210056" cy="138499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신규선정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이후 연속 재선정의 경우 </a:t>
            </a:r>
            <a:r>
              <a:rPr lang="ko-KR" altLang="en-US" sz="2800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당해연도</a:t>
            </a:r>
            <a:r>
              <a:rPr lang="ko-KR" altLang="en-US" sz="28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8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en-US" sz="28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sz="28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28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일부터 </a:t>
            </a:r>
            <a:r>
              <a:rPr lang="ko-KR" altLang="en-US" sz="28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유효기간 </a:t>
            </a:r>
            <a:r>
              <a:rPr lang="en-US" altLang="ko-KR" sz="28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28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</a:t>
            </a:r>
            <a:endParaRPr lang="en-US" altLang="ko-KR" sz="2800" b="1" u="sng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 이상 연속 재선정의 경우 </a:t>
            </a:r>
            <a:r>
              <a:rPr lang="ko-KR" altLang="en-US" sz="2800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당해연도</a:t>
            </a:r>
            <a:r>
              <a:rPr lang="ko-KR" altLang="en-US" sz="28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8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en-US" sz="28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sz="28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28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일부터  </a:t>
            </a:r>
            <a:r>
              <a:rPr lang="ko-KR" altLang="en-US" sz="28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유효기간 </a:t>
            </a:r>
            <a:r>
              <a:rPr lang="en-US" altLang="ko-KR" sz="28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28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</a:t>
            </a:r>
            <a:r>
              <a:rPr lang="ko-KR" altLang="en-US" sz="28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재선정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</p:spTree>
    <p:extLst>
      <p:ext uri="{BB962C8B-B14F-4D97-AF65-F5344CB8AC3E}">
        <p14:creationId xmlns:p14="http://schemas.microsoft.com/office/powerpoint/2010/main" val="25192329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6.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선정취소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834108" y="980728"/>
            <a:ext cx="10200456" cy="613919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시 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도지사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 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군 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구청장</a:t>
            </a:r>
          </a:p>
        </p:txBody>
      </p:sp>
      <p:grpSp>
        <p:nvGrpSpPr>
          <p:cNvPr id="22" name="그룹 21"/>
          <p:cNvGrpSpPr/>
          <p:nvPr/>
        </p:nvGrpSpPr>
        <p:grpSpPr>
          <a:xfrm>
            <a:off x="191344" y="987210"/>
            <a:ext cx="1546076" cy="608490"/>
            <a:chOff x="-3337048" y="1844824"/>
            <a:chExt cx="1546076" cy="576064"/>
          </a:xfrm>
          <a:solidFill>
            <a:srgbClr val="5E81A4"/>
          </a:solidFill>
        </p:grpSpPr>
        <p:sp>
          <p:nvSpPr>
            <p:cNvPr id="23" name="직사각형 22"/>
            <p:cNvSpPr/>
            <p:nvPr/>
          </p:nvSpPr>
          <p:spPr>
            <a:xfrm>
              <a:off x="-3337048" y="1844824"/>
              <a:ext cx="1368152" cy="576064"/>
            </a:xfrm>
            <a:prstGeom prst="rect">
              <a:avLst/>
            </a:prstGeom>
            <a:grpFill/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err="1">
                  <a:solidFill>
                    <a:schemeClr val="bg1"/>
                  </a:solidFill>
                </a:rPr>
                <a:t>취소권자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24" name="이등변 삼각형 23"/>
            <p:cNvSpPr/>
            <p:nvPr/>
          </p:nvSpPr>
          <p:spPr>
            <a:xfrm rot="5400000">
              <a:off x="-1987409" y="2041261"/>
              <a:ext cx="176849" cy="216024"/>
            </a:xfrm>
            <a:prstGeom prst="triangle">
              <a:avLst/>
            </a:prstGeom>
            <a:grpFill/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0" name="직사각형 29"/>
          <p:cNvSpPr/>
          <p:nvPr/>
        </p:nvSpPr>
        <p:spPr>
          <a:xfrm>
            <a:off x="1834108" y="1700808"/>
            <a:ext cx="10200456" cy="2088232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에서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지역실정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감안하여 </a:t>
            </a:r>
            <a:r>
              <a:rPr lang="ko-KR" altLang="en-US" sz="2000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선정취소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사유 추가 가능</a:t>
            </a:r>
            <a:endParaRPr lang="en-US" altLang="ko-KR" sz="12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0000" algn="just" fontAlgn="base">
              <a:lnSpc>
                <a:spcPct val="150000"/>
              </a:lnSpc>
              <a:spcAft>
                <a:spcPts val="300"/>
              </a:spcAft>
              <a:tabLst>
                <a:tab pos="287020" algn="l"/>
                <a:tab pos="306070" algn="l"/>
                <a:tab pos="414020" algn="l"/>
                <a:tab pos="422910" algn="l"/>
                <a:tab pos="514350" algn="l"/>
                <a:tab pos="287020" algn="l"/>
                <a:tab pos="306070" algn="l"/>
                <a:tab pos="414020" algn="l"/>
                <a:tab pos="422910" algn="l"/>
                <a:tab pos="514350" algn="l"/>
              </a:tabLst>
            </a:pPr>
            <a:endParaRPr lang="en-US" altLang="ko-KR" sz="2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0000" algn="just" fontAlgn="base">
              <a:lnSpc>
                <a:spcPct val="150000"/>
              </a:lnSpc>
              <a:spcAft>
                <a:spcPts val="300"/>
              </a:spcAft>
              <a:tabLst>
                <a:tab pos="287020" algn="l"/>
                <a:tab pos="306070" algn="l"/>
                <a:tab pos="414020" algn="l"/>
                <a:tab pos="422910" algn="l"/>
                <a:tab pos="514350" algn="l"/>
                <a:tab pos="287020" algn="l"/>
                <a:tab pos="306070" algn="l"/>
                <a:tab pos="414020" algn="l"/>
                <a:tab pos="422910" algn="l"/>
                <a:tab pos="514350" algn="l"/>
              </a:tabLst>
            </a:pPr>
            <a:r>
              <a:rPr lang="ko-KR" altLang="en-US" sz="15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영유아보육법 제</a:t>
            </a:r>
            <a:r>
              <a:rPr lang="en-US" altLang="ko-KR" sz="15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45</a:t>
            </a:r>
            <a:r>
              <a:rPr lang="ko-KR" altLang="en-US" sz="15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조의 운영정지 또는 시설폐쇄</a:t>
            </a:r>
            <a:endParaRPr lang="en-US" altLang="ko-KR" sz="15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0000" lvl="0" algn="just" fontAlgn="base">
              <a:lnSpc>
                <a:spcPct val="150000"/>
              </a:lnSpc>
              <a:spcAft>
                <a:spcPts val="300"/>
              </a:spcAft>
              <a:tabLst>
                <a:tab pos="287020" algn="l"/>
                <a:tab pos="306070" algn="l"/>
                <a:tab pos="414020" algn="l"/>
                <a:tab pos="422910" algn="l"/>
                <a:tab pos="514350" algn="l"/>
                <a:tab pos="287020" algn="l"/>
                <a:tab pos="306070" algn="l"/>
                <a:tab pos="414020" algn="l"/>
                <a:tab pos="422910" algn="l"/>
                <a:tab pos="514350" algn="l"/>
              </a:tabLst>
              <a:defRPr/>
            </a:pPr>
            <a:r>
              <a:rPr lang="ko-KR" altLang="en-US" sz="1500" b="1" dirty="0">
                <a:solidFill>
                  <a:schemeClr val="tx1"/>
                </a:solidFill>
              </a:rPr>
              <a:t>②</a:t>
            </a:r>
            <a:r>
              <a:rPr lang="ko-KR" altLang="en-US" sz="1500" b="1" kern="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열린어린이집 선정을 거짓 또는 부정한 방법으로 받은 경우</a:t>
            </a:r>
            <a:endParaRPr lang="en-US" altLang="ko-KR" sz="1500" b="1" kern="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0000" lvl="0" algn="just" fontAlgn="base">
              <a:lnSpc>
                <a:spcPct val="150000"/>
              </a:lnSpc>
              <a:spcAft>
                <a:spcPts val="300"/>
              </a:spcAft>
              <a:tabLst>
                <a:tab pos="287020" algn="l"/>
                <a:tab pos="306070" algn="l"/>
                <a:tab pos="414020" algn="l"/>
                <a:tab pos="422910" algn="l"/>
                <a:tab pos="514350" algn="l"/>
                <a:tab pos="287020" algn="l"/>
                <a:tab pos="306070" algn="l"/>
                <a:tab pos="414020" algn="l"/>
                <a:tab pos="422910" algn="l"/>
                <a:tab pos="514350" algn="l"/>
              </a:tabLst>
              <a:defRPr/>
            </a:pPr>
            <a:r>
              <a:rPr lang="ko-KR" altLang="en-US" sz="1500" b="1" dirty="0">
                <a:solidFill>
                  <a:schemeClr val="tx1"/>
                </a:solidFill>
              </a:rPr>
              <a:t>③</a:t>
            </a:r>
            <a:r>
              <a:rPr lang="ko-KR" altLang="en-US" sz="1500" b="1" kern="0" spc="-4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열린어린이집 </a:t>
            </a:r>
            <a:r>
              <a:rPr lang="ko-KR" altLang="en-US" sz="1500" b="1" kern="0" spc="-4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선정요건을</a:t>
            </a:r>
            <a:r>
              <a:rPr lang="ko-KR" altLang="en-US" sz="1500" b="1" kern="0" spc="-4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준수하지 아니하여 시정조치를 하였으나 </a:t>
            </a:r>
            <a:r>
              <a:rPr lang="ko-KR" altLang="en-US" sz="1500" b="1" kern="0" spc="-40" dirty="0" err="1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미이행한</a:t>
            </a:r>
            <a:r>
              <a:rPr lang="ko-KR" altLang="en-US" sz="1500" b="1" kern="0" spc="-4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경우</a:t>
            </a:r>
            <a:endParaRPr lang="en-US" altLang="ko-KR" sz="1500" b="1" kern="0" spc="-40" dirty="0">
              <a:solidFill>
                <a:srgbClr val="0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0000" lvl="0" algn="just" fontAlgn="base">
              <a:lnSpc>
                <a:spcPct val="150000"/>
              </a:lnSpc>
              <a:spcAft>
                <a:spcPts val="300"/>
              </a:spcAft>
              <a:tabLst>
                <a:tab pos="287020" algn="l"/>
                <a:tab pos="306070" algn="l"/>
                <a:tab pos="414020" algn="l"/>
                <a:tab pos="422910" algn="l"/>
                <a:tab pos="514350" algn="l"/>
                <a:tab pos="287020" algn="l"/>
                <a:tab pos="306070" algn="l"/>
                <a:tab pos="414020" algn="l"/>
                <a:tab pos="422910" algn="l"/>
                <a:tab pos="514350" algn="l"/>
              </a:tabLst>
              <a:defRPr/>
            </a:pPr>
            <a:r>
              <a:rPr lang="ko-KR" altLang="en-US" sz="1500" b="1" dirty="0">
                <a:solidFill>
                  <a:schemeClr val="tx1"/>
                </a:solidFill>
              </a:rPr>
              <a:t>④</a:t>
            </a:r>
            <a:r>
              <a:rPr lang="ko-KR" altLang="en-US" sz="1500" b="1" kern="0" spc="-40" dirty="0">
                <a:solidFill>
                  <a:srgbClr val="0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열린어린이집 운영을 포기한 경우</a:t>
            </a:r>
          </a:p>
        </p:txBody>
      </p:sp>
      <p:grpSp>
        <p:nvGrpSpPr>
          <p:cNvPr id="31" name="그룹 30"/>
          <p:cNvGrpSpPr/>
          <p:nvPr/>
        </p:nvGrpSpPr>
        <p:grpSpPr>
          <a:xfrm>
            <a:off x="191344" y="1707290"/>
            <a:ext cx="1546076" cy="608490"/>
            <a:chOff x="-3337048" y="1844824"/>
            <a:chExt cx="1546076" cy="576064"/>
          </a:xfrm>
          <a:solidFill>
            <a:srgbClr val="5E81A4"/>
          </a:solidFill>
        </p:grpSpPr>
        <p:sp>
          <p:nvSpPr>
            <p:cNvPr id="32" name="직사각형 31"/>
            <p:cNvSpPr/>
            <p:nvPr/>
          </p:nvSpPr>
          <p:spPr>
            <a:xfrm>
              <a:off x="-3337048" y="1844824"/>
              <a:ext cx="1368152" cy="576064"/>
            </a:xfrm>
            <a:prstGeom prst="rect">
              <a:avLst/>
            </a:prstGeom>
            <a:grpFill/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err="1">
                  <a:solidFill>
                    <a:schemeClr val="bg1"/>
                  </a:solidFill>
                </a:rPr>
                <a:t>취소사유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33" name="이등변 삼각형 32"/>
            <p:cNvSpPr/>
            <p:nvPr/>
          </p:nvSpPr>
          <p:spPr>
            <a:xfrm rot="5400000">
              <a:off x="-1987409" y="2041261"/>
              <a:ext cx="176849" cy="216024"/>
            </a:xfrm>
            <a:prstGeom prst="triangle">
              <a:avLst/>
            </a:prstGeom>
            <a:grpFill/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4" name="직사각형 33"/>
          <p:cNvSpPr/>
          <p:nvPr/>
        </p:nvSpPr>
        <p:spPr>
          <a:xfrm>
            <a:off x="1834108" y="3911848"/>
            <a:ext cx="10200456" cy="2736304"/>
          </a:xfrm>
          <a:prstGeom prst="rect">
            <a:avLst/>
          </a:prstGeom>
          <a:solidFill>
            <a:srgbClr val="DFE6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ts val="2500"/>
              </a:lnSpc>
              <a:defRPr/>
            </a:pPr>
            <a:r>
              <a:rPr lang="ko-KR" altLang="en-US" b="1" kern="2600" spc="-3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선정권자는</a:t>
            </a:r>
            <a:r>
              <a:rPr lang="ko-KR" altLang="en-US" b="1" kern="2600" spc="-3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kern="2600" spc="-3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선정취소</a:t>
            </a:r>
            <a:r>
              <a:rPr lang="ko-KR" altLang="en-US" b="1" kern="2600" spc="-3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사유가 있는 경우 </a:t>
            </a:r>
            <a:r>
              <a:rPr lang="ko-KR" altLang="en-US" sz="2000" b="1" kern="2600" spc="-30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선정취소</a:t>
            </a:r>
            <a:r>
              <a:rPr lang="ko-KR" altLang="en-US" sz="2000" b="1" kern="2600" spc="-3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의견제출통지</a:t>
            </a:r>
            <a:r>
              <a:rPr lang="ko-KR" alt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를 실시하고 </a:t>
            </a:r>
            <a:r>
              <a:rPr lang="ko-KR" altLang="en-US" sz="2000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선정취소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통보 </a:t>
            </a:r>
            <a:r>
              <a:rPr lang="ko-KR" altLang="en-US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실시</a:t>
            </a:r>
            <a:endParaRPr lang="en-US" altLang="ko-KR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>
              <a:lnSpc>
                <a:spcPts val="2200"/>
              </a:lnSpc>
              <a:defRPr/>
            </a:pPr>
            <a:endParaRPr lang="en-US" altLang="ko-KR" sz="1050" dirty="0">
              <a:solidFill>
                <a:schemeClr val="tx1">
                  <a:lumMod val="95000"/>
                  <a:lumOff val="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>
              <a:defRPr/>
            </a:pPr>
            <a:r>
              <a:rPr lang="en-US" altLang="ko-KR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- </a:t>
            </a:r>
            <a:r>
              <a:rPr lang="ko-KR" altLang="en-US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 </a:t>
            </a:r>
            <a:r>
              <a:rPr lang="en-US" altLang="ko-KR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도지사가 </a:t>
            </a:r>
            <a:r>
              <a:rPr lang="ko-KR" altLang="en-US" sz="1600" b="1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선정권자인</a:t>
            </a:r>
            <a:r>
              <a:rPr lang="ko-KR" altLang="en-US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경우 시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군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구청장은 </a:t>
            </a:r>
            <a:r>
              <a:rPr lang="ko-KR" altLang="en-US" sz="1600" b="1" spc="-100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선정취소</a:t>
            </a:r>
            <a:r>
              <a:rPr lang="ko-KR" altLang="en-US" sz="16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spc="-100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사유발생</a:t>
            </a:r>
            <a:r>
              <a:rPr lang="ko-KR" altLang="en-US" sz="16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6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16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 이내에 </a:t>
            </a:r>
            <a:r>
              <a:rPr lang="ko-KR" altLang="en-US" sz="1600" b="1" spc="-100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발생사실</a:t>
            </a:r>
            <a:r>
              <a:rPr lang="ko-KR" altLang="en-US" sz="16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관련 서류</a:t>
            </a:r>
            <a:r>
              <a:rPr lang="ko-KR" altLang="en-US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를 </a:t>
            </a:r>
            <a:r>
              <a:rPr lang="en-US" altLang="ko-KR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첨부하여</a:t>
            </a:r>
            <a:endParaRPr lang="en-US" altLang="ko-KR" sz="1600" b="1" dirty="0">
              <a:solidFill>
                <a:schemeClr val="tx1">
                  <a:lumMod val="95000"/>
                  <a:lumOff val="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>
              <a:defRPr/>
            </a:pP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ko-KR" altLang="en-US" sz="16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시도에 서면보고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하고 시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도지사가 취소 절차 진행 </a:t>
            </a:r>
            <a:endParaRPr lang="en-US" altLang="ko-KR" sz="1600" b="1" dirty="0">
              <a:solidFill>
                <a:schemeClr val="tx1">
                  <a:lumMod val="95000"/>
                  <a:lumOff val="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>
              <a:defRPr/>
            </a:pPr>
            <a:endParaRPr lang="en-US" altLang="ko-KR" sz="200" b="1" dirty="0">
              <a:solidFill>
                <a:schemeClr val="tx1">
                  <a:lumMod val="95000"/>
                  <a:lumOff val="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- 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</a:t>
            </a:r>
            <a:r>
              <a:rPr lang="ko-KR" altLang="en-US" sz="16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 </a:t>
            </a:r>
            <a:r>
              <a:rPr lang="ko-KR" altLang="en-US" sz="1600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포기원을</a:t>
            </a:r>
            <a:r>
              <a:rPr lang="ko-KR" altLang="en-US" sz="16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제출한 경우 의견제출통지 생략 가능</a:t>
            </a:r>
            <a:endParaRPr lang="en-US" altLang="ko-KR" sz="16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>
              <a:lnSpc>
                <a:spcPct val="150000"/>
              </a:lnSpc>
              <a:defRPr/>
            </a:pPr>
            <a:endParaRPr lang="en-US" altLang="ko-KR" sz="2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>
              <a:defRPr/>
            </a:pPr>
            <a:r>
              <a:rPr lang="en-US" altLang="ko-KR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- </a:t>
            </a:r>
            <a:r>
              <a:rPr lang="ko-KR" altLang="en-US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 </a:t>
            </a:r>
            <a:r>
              <a:rPr lang="en-US" altLang="ko-KR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군 </a:t>
            </a:r>
            <a:r>
              <a:rPr lang="en-US" altLang="ko-KR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구청장은 </a:t>
            </a:r>
            <a:r>
              <a:rPr lang="ko-KR" altLang="en-US" sz="1600" b="1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선정취소된</a:t>
            </a:r>
            <a:r>
              <a:rPr lang="ko-KR" altLang="en-US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spc="-1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어린이집의</a:t>
            </a:r>
            <a:r>
              <a:rPr lang="ko-KR" altLang="en-US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spc="-100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선정취소</a:t>
            </a:r>
            <a:r>
              <a:rPr lang="ko-KR" altLang="en-US" sz="16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통지일</a:t>
            </a:r>
            <a:r>
              <a:rPr lang="ko-KR" altLang="en-US" sz="1600" b="1" spc="-100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로부터 한 달 이내에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선정서를</a:t>
            </a:r>
            <a:r>
              <a:rPr lang="ko-KR" altLang="en-US" sz="16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회수하여 </a:t>
            </a:r>
            <a:r>
              <a:rPr lang="ko-KR" altLang="en-US" sz="1600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폐기조치</a:t>
            </a:r>
            <a:endParaRPr lang="ko-KR" altLang="en-US" sz="16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>
              <a:defRPr/>
            </a:pP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선정취소일은 </a:t>
            </a:r>
            <a:r>
              <a:rPr lang="ko-KR" altLang="en-US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선정취소를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통보한 날로 함</a:t>
            </a:r>
            <a:endParaRPr lang="en-US" altLang="ko-KR" sz="1600" b="1" dirty="0">
              <a:solidFill>
                <a:schemeClr val="tx1">
                  <a:lumMod val="95000"/>
                  <a:lumOff val="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>
              <a:defRPr/>
            </a:pPr>
            <a:endParaRPr lang="en-US" altLang="ko-KR" sz="200" b="1" dirty="0">
              <a:solidFill>
                <a:schemeClr val="tx1">
                  <a:lumMod val="95000"/>
                  <a:lumOff val="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- 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취소된 </a:t>
            </a:r>
            <a:r>
              <a:rPr lang="ko-KR" altLang="en-US" sz="1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어린이집은</a:t>
            </a:r>
            <a:r>
              <a:rPr lang="ko-KR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 취소일로부터 </a:t>
            </a:r>
            <a:r>
              <a:rPr lang="en-US" altLang="ko-KR" sz="16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6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년간 열린어린이집 신청이 제한됨</a:t>
            </a:r>
            <a:endParaRPr lang="en-US" altLang="ko-KR" sz="1600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35" name="그룹 34"/>
          <p:cNvGrpSpPr/>
          <p:nvPr/>
        </p:nvGrpSpPr>
        <p:grpSpPr>
          <a:xfrm>
            <a:off x="191344" y="3939538"/>
            <a:ext cx="1546076" cy="608490"/>
            <a:chOff x="-3337048" y="1844824"/>
            <a:chExt cx="1546076" cy="576064"/>
          </a:xfrm>
          <a:solidFill>
            <a:srgbClr val="5E81A4"/>
          </a:solidFill>
        </p:grpSpPr>
        <p:sp>
          <p:nvSpPr>
            <p:cNvPr id="36" name="직사각형 35"/>
            <p:cNvSpPr/>
            <p:nvPr/>
          </p:nvSpPr>
          <p:spPr>
            <a:xfrm>
              <a:off x="-3337048" y="1844824"/>
              <a:ext cx="1368152" cy="576064"/>
            </a:xfrm>
            <a:prstGeom prst="rect">
              <a:avLst/>
            </a:prstGeom>
            <a:grpFill/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err="1">
                  <a:solidFill>
                    <a:schemeClr val="bg1"/>
                  </a:solidFill>
                </a:rPr>
                <a:t>취소절차</a:t>
              </a:r>
              <a:endParaRPr lang="ko-KR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37" name="이등변 삼각형 36"/>
            <p:cNvSpPr/>
            <p:nvPr/>
          </p:nvSpPr>
          <p:spPr>
            <a:xfrm rot="5400000">
              <a:off x="-1987409" y="2041261"/>
              <a:ext cx="176849" cy="216024"/>
            </a:xfrm>
            <a:prstGeom prst="triangle">
              <a:avLst/>
            </a:prstGeom>
            <a:grpFill/>
            <a:ln>
              <a:solidFill>
                <a:srgbClr val="5E81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09846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1524000" y="1628800"/>
            <a:ext cx="9144000" cy="244827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040973" y="2522229"/>
            <a:ext cx="81369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8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4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495600" y="2137221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endParaRPr lang="ko-KR" altLang="en-US" sz="24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10" name="직선 연결선 9"/>
          <p:cNvCxnSpPr/>
          <p:nvPr/>
        </p:nvCxnSpPr>
        <p:spPr>
          <a:xfrm>
            <a:off x="407368" y="1742715"/>
            <a:ext cx="11342077" cy="46889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/>
        </p:nvCxnSpPr>
        <p:spPr>
          <a:xfrm>
            <a:off x="407368" y="3934931"/>
            <a:ext cx="11342077" cy="46889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600056" y="1224092"/>
            <a:ext cx="5832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</a:t>
            </a:r>
            <a:r>
              <a:rPr lang="en-US" altLang="ko-K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</p:spTree>
    <p:extLst>
      <p:ext uri="{BB962C8B-B14F-4D97-AF65-F5344CB8AC3E}">
        <p14:creationId xmlns:p14="http://schemas.microsoft.com/office/powerpoint/2010/main" val="36993630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329789"/>
              </p:ext>
            </p:extLst>
          </p:nvPr>
        </p:nvGraphicFramePr>
        <p:xfrm>
          <a:off x="1811120" y="1587399"/>
          <a:ext cx="10045519" cy="72524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3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718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247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55" marR="91455" marT="45735" marB="45735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spc="-9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부모가 편안하고 부담없이 참여할 수 있는 환경 개방성 증진이 필요하며</a:t>
                      </a:r>
                      <a:r>
                        <a:rPr lang="en-US" altLang="ko-KR" sz="1600" b="1" spc="-9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spc="-9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1" spc="-9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보육시간</a:t>
                      </a:r>
                      <a:r>
                        <a:rPr lang="ko-KR" altLang="en-US" sz="1600" b="1" spc="-9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중 언제든지 보육활동을 </a:t>
                      </a:r>
                      <a:r>
                        <a:rPr lang="ko-KR" altLang="en-US" sz="1600" b="1" spc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관찰 할 수 있는 </a:t>
                      </a:r>
                      <a:r>
                        <a:rPr lang="ko-KR" altLang="en-US" sz="1600" b="1" spc="0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참관실</a:t>
                      </a:r>
                      <a:r>
                        <a:rPr lang="en-US" altLang="ko-KR" sz="1600" b="1" spc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1" spc="0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관찰실</a:t>
                      </a:r>
                      <a:r>
                        <a:rPr lang="en-US" altLang="ko-KR" sz="1600" b="1" spc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en-US" altLang="ko-KR" sz="1600" b="1" spc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spc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1" spc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보육실 내부로 통하는 창문</a:t>
                      </a:r>
                      <a:r>
                        <a:rPr lang="en-US" altLang="ko-KR" sz="1600" b="1" spc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spc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보육실 문에 </a:t>
                      </a:r>
                      <a:r>
                        <a:rPr lang="ko-KR" altLang="en-US" sz="1600" b="1" spc="0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투명창</a:t>
                      </a:r>
                      <a:r>
                        <a:rPr lang="ko-KR" altLang="en-US" sz="1600" b="1" spc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1" spc="0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설치여부</a:t>
                      </a:r>
                      <a:r>
                        <a:rPr lang="ko-KR" altLang="en-US" sz="1600" b="1" spc="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로</a:t>
                      </a:r>
                      <a:r>
                        <a:rPr lang="ko-KR" altLang="en-US" sz="1600" b="1" spc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판단함</a:t>
                      </a:r>
                    </a:p>
                  </a:txBody>
                  <a:tcPr marL="91455" marR="91455" marT="45735" marB="45735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개방성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80414"/>
              </p:ext>
            </p:extLst>
          </p:nvPr>
        </p:nvGraphicFramePr>
        <p:xfrm>
          <a:off x="1809385" y="6074973"/>
          <a:ext cx="10045518" cy="40897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3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733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1130">
                  <a:extLst>
                    <a:ext uri="{9D8B030D-6E8A-4147-A177-3AD203B41FA5}">
                      <a16:colId xmlns:a16="http://schemas.microsoft.com/office/drawing/2014/main" val="2027202171"/>
                    </a:ext>
                  </a:extLst>
                </a:gridCol>
                <a:gridCol w="3837321">
                  <a:extLst>
                    <a:ext uri="{9D8B030D-6E8A-4147-A177-3AD203B41FA5}">
                      <a16:colId xmlns:a16="http://schemas.microsoft.com/office/drawing/2014/main" val="639203830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     점</a:t>
                      </a:r>
                    </a:p>
                  </a:txBody>
                  <a:tcPr marL="91455" marR="91455" marT="45735" marB="4573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spc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</a:t>
                      </a:r>
                      <a:r>
                        <a:rPr lang="ko-KR" altLang="en-US" sz="1600" b="1" spc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 </a:t>
                      </a:r>
                    </a:p>
                  </a:txBody>
                  <a:tcPr marL="91455" marR="91455" marT="45735" marB="45735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spc="0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   인  방  법</a:t>
                      </a:r>
                    </a:p>
                  </a:txBody>
                  <a:tcPr marL="91455" marR="91455" marT="45735" marB="4573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spc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현장확인</a:t>
                      </a:r>
                    </a:p>
                  </a:txBody>
                  <a:tcPr marL="91455" marR="91455" marT="45735" marB="4573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-80276" y="814351"/>
            <a:ext cx="1597266" cy="6035336"/>
            <a:chOff x="-80276" y="814351"/>
            <a:chExt cx="1597266" cy="6035336"/>
          </a:xfrm>
        </p:grpSpPr>
        <p:sp>
          <p:nvSpPr>
            <p:cNvPr id="5" name="직사각형 4"/>
            <p:cNvSpPr/>
            <p:nvPr/>
          </p:nvSpPr>
          <p:spPr>
            <a:xfrm>
              <a:off x="0" y="814351"/>
              <a:ext cx="1495801" cy="603533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양쪽 모서리가 둥근 사각형 10"/>
            <p:cNvSpPr/>
            <p:nvPr/>
          </p:nvSpPr>
          <p:spPr>
            <a:xfrm>
              <a:off x="50338" y="1044831"/>
              <a:ext cx="1445463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공간 개방성</a:t>
              </a:r>
            </a:p>
          </p:txBody>
        </p:sp>
        <p:sp>
          <p:nvSpPr>
            <p:cNvPr id="12" name="양쪽 모서리가 둥근 사각형 11"/>
            <p:cNvSpPr/>
            <p:nvPr/>
          </p:nvSpPr>
          <p:spPr>
            <a:xfrm>
              <a:off x="98808" y="1508053"/>
              <a:ext cx="1396993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부모공용공간</a:t>
              </a:r>
            </a:p>
          </p:txBody>
        </p:sp>
        <p:sp>
          <p:nvSpPr>
            <p:cNvPr id="13" name="양쪽 모서리가 둥근 사각형 12"/>
            <p:cNvSpPr/>
            <p:nvPr/>
          </p:nvSpPr>
          <p:spPr>
            <a:xfrm>
              <a:off x="323633" y="1961587"/>
              <a:ext cx="1163855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정보공개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 flipH="1">
              <a:off x="1471271" y="1133292"/>
              <a:ext cx="45719" cy="28832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-80276" y="2442374"/>
              <a:ext cx="158889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온라인 소통창구</a:t>
              </a:r>
            </a:p>
          </p:txBody>
        </p:sp>
      </p:grp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902405"/>
              </p:ext>
            </p:extLst>
          </p:nvPr>
        </p:nvGraphicFramePr>
        <p:xfrm>
          <a:off x="1811120" y="2364973"/>
          <a:ext cx="10045519" cy="364700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3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718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47008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</a:p>
                  </a:txBody>
                  <a:tcPr marL="91455" marR="91455" marT="45735" marB="45735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 latinLnBrk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en-US" altLang="ko-KR" sz="15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[15</a:t>
                      </a:r>
                      <a:r>
                        <a:rPr lang="ko-KR" altLang="en-US" sz="15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</a:t>
                      </a:r>
                      <a:r>
                        <a:rPr lang="en-US" altLang="ko-KR" sz="15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] </a:t>
                      </a:r>
                      <a:r>
                        <a:rPr lang="ko-KR" altLang="en-US" sz="1500" b="1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참관실</a:t>
                      </a:r>
                      <a:r>
                        <a:rPr lang="en-US" altLang="ko-KR" sz="15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500" b="1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관찰실</a:t>
                      </a:r>
                      <a:r>
                        <a:rPr lang="en-US" altLang="ko-KR" sz="15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5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 어린이집 내 보육실 전체에 설치된 경우 </a:t>
                      </a:r>
                      <a:endParaRPr lang="en-US" altLang="ko-KR" sz="15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just" latinLnBrk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en-US" altLang="ko-KR" sz="1500" b="1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</a:t>
                      </a:r>
                      <a:r>
                        <a:rPr lang="ko-KR" altLang="en-US" sz="1500" b="1" u="none" spc="-200" baseline="0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보육실</a:t>
                      </a:r>
                      <a:r>
                        <a:rPr lang="ko-KR" altLang="en-US" sz="1500" b="1" u="none" spc="-20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중 </a:t>
                      </a:r>
                      <a:r>
                        <a:rPr lang="ko-KR" altLang="en-US" sz="1500" b="1" u="none" spc="-200" baseline="0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참관실</a:t>
                      </a:r>
                      <a:r>
                        <a:rPr lang="en-US" altLang="ko-KR" sz="1500" b="1" u="none" spc="-20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500" b="1" u="none" spc="-200" baseline="0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관찰실</a:t>
                      </a:r>
                      <a:r>
                        <a:rPr lang="en-US" altLang="ko-KR" sz="1500" b="1" u="none" spc="-20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500" b="1" u="none" spc="-20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 </a:t>
                      </a:r>
                      <a:r>
                        <a:rPr lang="en-US" altLang="ko-KR" sz="1500" b="1" u="none" spc="-20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500" b="1" u="none" spc="-20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 이상 설치되어 있고</a:t>
                      </a:r>
                      <a:r>
                        <a:rPr lang="en-US" altLang="ko-KR" sz="1500" b="1" u="none" spc="-20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500" b="1" u="none" spc="-20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복도에서</a:t>
                      </a:r>
                      <a:r>
                        <a:rPr lang="ko-KR" altLang="en-US" sz="1500" b="1" u="none" spc="-20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전체 </a:t>
                      </a:r>
                      <a:r>
                        <a:rPr lang="ko-KR" altLang="en-US" sz="1500" b="1" u="none" spc="-20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보육실 내부로 통하는 창문이 있는 경우</a:t>
                      </a:r>
                      <a:endParaRPr lang="en-US" altLang="ko-KR" sz="1500" b="1" u="none" spc="-200" dirty="0">
                        <a:solidFill>
                          <a:schemeClr val="accent6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just" latinLnBrk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500" b="1" u="none" dirty="0"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just" latinLnBrk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[13</a:t>
                      </a:r>
                      <a:r>
                        <a:rPr lang="ko-KR" altLang="en-US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] </a:t>
                      </a:r>
                      <a:r>
                        <a:rPr lang="ko-KR" altLang="en-US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복도에서 보육실 내부로 통하는 창문이 있는 경우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전체 보육실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  <a:p>
                      <a:pPr marL="0" indent="0" algn="just" latinLnBrk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</a:t>
                      </a:r>
                      <a:r>
                        <a:rPr lang="ko-KR" altLang="en-US" sz="1500" b="1" u="none" spc="-6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복도에서 보육실 내부로 통하는 창문과 </a:t>
                      </a:r>
                      <a:r>
                        <a:rPr lang="ko-KR" altLang="en-US" sz="1500" b="1" u="none" spc="-60" baseline="0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참관실</a:t>
                      </a:r>
                      <a:r>
                        <a:rPr lang="en-US" altLang="ko-KR" sz="1500" b="1" u="none" spc="-6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500" b="1" u="none" spc="-60" baseline="0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관찰실</a:t>
                      </a:r>
                      <a:r>
                        <a:rPr lang="en-US" altLang="ko-KR" sz="1500" b="1" u="none" spc="-6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500" b="1" u="none" spc="-6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 혼합되어 설치되어 있는 경우 </a:t>
                      </a:r>
                      <a:r>
                        <a:rPr lang="en-US" altLang="ko-KR" sz="1500" b="1" u="none" spc="-6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500" b="1" u="none" spc="-6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전체 보육실</a:t>
                      </a:r>
                      <a:r>
                        <a:rPr lang="en-US" altLang="ko-KR" sz="1500" b="1" u="none" spc="-6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  <a:p>
                      <a:pPr marL="0" indent="0" algn="just" latinLnBrk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500" b="1" u="none" dirty="0"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just" latinLnBrk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[10</a:t>
                      </a:r>
                      <a:r>
                        <a:rPr lang="ko-KR" altLang="en-US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] </a:t>
                      </a:r>
                      <a:r>
                        <a:rPr lang="ko-KR" altLang="en-US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보육실 문에 투명창이 설치되어 있는 경우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전체 보육실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  <a:p>
                      <a:pPr marL="0" indent="0" algn="just" latinLnBrk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*</a:t>
                      </a:r>
                      <a:r>
                        <a:rPr lang="ko-KR" altLang="en-US" sz="1500" b="1" u="none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참관실</a:t>
                      </a:r>
                      <a:r>
                        <a:rPr lang="en-US" altLang="ko-KR" sz="15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500" b="1" u="none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관찰실</a:t>
                      </a:r>
                      <a:r>
                        <a:rPr lang="en-US" altLang="ko-KR" sz="15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5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 </a:t>
                      </a:r>
                      <a:r>
                        <a:rPr lang="en-US" altLang="ko-KR" sz="15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5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 이상 설치된 경우 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 가점 부여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(12</a:t>
                      </a:r>
                      <a:r>
                        <a:rPr lang="ko-KR" altLang="en-US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  <a:p>
                      <a:pPr marL="0" indent="0" algn="just" latinLnBrk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en-US" altLang="ko-KR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    *</a:t>
                      </a:r>
                      <a:r>
                        <a:rPr lang="ko-KR" altLang="en-US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정원 </a:t>
                      </a:r>
                      <a:r>
                        <a:rPr lang="en-US" altLang="ko-KR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r>
                        <a:rPr lang="ko-KR" altLang="en-US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 이하 </a:t>
                      </a:r>
                      <a:r>
                        <a:rPr lang="ko-KR" altLang="en-US" sz="1500" b="1" u="none" spc="-100" baseline="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어린이집에</a:t>
                      </a:r>
                      <a:r>
                        <a:rPr lang="ko-KR" altLang="en-US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한해 전체 보육실 문에 </a:t>
                      </a:r>
                      <a:r>
                        <a:rPr lang="ko-KR" altLang="en-US" sz="1500" b="1" u="none" spc="-100" baseline="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투명창을</a:t>
                      </a:r>
                      <a:r>
                        <a:rPr lang="ko-KR" altLang="en-US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설치한 경우 </a:t>
                      </a:r>
                      <a:r>
                        <a:rPr lang="en-US" altLang="ko-KR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13</a:t>
                      </a:r>
                      <a:r>
                        <a:rPr lang="ko-KR" altLang="en-US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 배점</a:t>
                      </a:r>
                      <a:endParaRPr lang="en-US" altLang="ko-KR" sz="1500" b="1" u="none" spc="-100" baseline="0" dirty="0"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just" latinLnBrk="1">
                        <a:lnSpc>
                          <a:spcPct val="100000"/>
                        </a:lnSpc>
                        <a:buFontTx/>
                        <a:buNone/>
                      </a:pPr>
                      <a:endParaRPr lang="en-US" altLang="ko-KR" sz="500" b="1" u="none" dirty="0"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algn="just" latinLnBrk="1">
                        <a:lnSpc>
                          <a:spcPct val="100000"/>
                        </a:lnSpc>
                        <a:buFontTx/>
                        <a:buNone/>
                      </a:pP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[10</a:t>
                      </a:r>
                      <a:r>
                        <a:rPr lang="ko-KR" altLang="en-US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] </a:t>
                      </a:r>
                      <a:r>
                        <a:rPr lang="ko-KR" altLang="en-US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복도에서 보육실 내부로 통하는 창문과 보육실 문 </a:t>
                      </a:r>
                      <a:r>
                        <a:rPr lang="ko-KR" altLang="en-US" sz="1500" b="1" u="none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투명창</a:t>
                      </a:r>
                      <a:r>
                        <a:rPr lang="ko-KR" altLang="en-US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설치가 혼합된 경우</a:t>
                      </a:r>
                      <a:r>
                        <a:rPr lang="en-US" altLang="ko-KR" sz="1500" b="1" u="none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500" b="1" u="none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전체 보육실</a:t>
                      </a:r>
                      <a:r>
                        <a:rPr lang="en-US" altLang="ko-KR" sz="1500" b="1" u="none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en-US" altLang="ko-KR" sz="1500" b="1" u="none" dirty="0"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   *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500" b="1" u="none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참관실</a:t>
                      </a:r>
                      <a:r>
                        <a:rPr lang="en-US" altLang="ko-KR" sz="15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500" b="1" u="none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관찰실</a:t>
                      </a:r>
                      <a:r>
                        <a:rPr lang="en-US" altLang="ko-KR" sz="15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5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 </a:t>
                      </a:r>
                      <a:r>
                        <a:rPr lang="en-US" altLang="ko-KR" sz="15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5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 이상 설치된 경우 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 가점 부여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(12</a:t>
                      </a:r>
                      <a:r>
                        <a:rPr lang="ko-KR" altLang="en-US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</a:t>
                      </a:r>
                      <a:r>
                        <a:rPr lang="en-US" altLang="ko-KR" sz="1500" b="1" u="none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endParaRPr lang="en-US" altLang="ko-KR" sz="1500" b="1" u="none" spc="-100" baseline="0" dirty="0"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   * </a:t>
                      </a:r>
                      <a:r>
                        <a:rPr lang="ko-KR" altLang="en-US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복도에서 보육실 내부로 통하는 창문의 </a:t>
                      </a:r>
                      <a:r>
                        <a:rPr lang="ko-KR" altLang="en-US" sz="1500" b="1" u="none" spc="-100" baseline="0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보육실이</a:t>
                      </a:r>
                      <a:r>
                        <a:rPr lang="ko-KR" altLang="en-US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50% </a:t>
                      </a:r>
                      <a:r>
                        <a:rPr lang="ko-KR" altLang="en-US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이상 설치된 경우 </a:t>
                      </a:r>
                      <a:r>
                        <a:rPr lang="en-US" altLang="ko-KR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 가점 부여</a:t>
                      </a:r>
                      <a:r>
                        <a:rPr lang="en-US" altLang="ko-KR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(11</a:t>
                      </a:r>
                      <a:r>
                        <a:rPr lang="ko-KR" altLang="en-US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</a:t>
                      </a:r>
                      <a:r>
                        <a:rPr lang="en-US" altLang="ko-KR" sz="1500" b="1" u="none" spc="-10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1" u="none" spc="-100" baseline="0" dirty="0">
                          <a:solidFill>
                            <a:srgbClr val="0070C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      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1" u="none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※ </a:t>
                      </a:r>
                      <a:r>
                        <a:rPr lang="ko-KR" altLang="en-US" sz="1400" b="1" u="none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보육실 문의 </a:t>
                      </a:r>
                      <a:r>
                        <a:rPr lang="ko-KR" altLang="en-US" sz="1400" b="1" u="none" spc="-100" baseline="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투명창</a:t>
                      </a:r>
                      <a:r>
                        <a:rPr lang="ko-KR" altLang="en-US" sz="1400" b="1" u="none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인정기준</a:t>
                      </a:r>
                      <a:r>
                        <a:rPr lang="en-US" altLang="ko-KR" sz="1400" b="1" u="none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u="none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 </a:t>
                      </a:r>
                      <a:r>
                        <a:rPr lang="ko-KR" altLang="en-US" sz="1400" b="1" u="none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성인 </a:t>
                      </a:r>
                      <a:r>
                        <a:rPr lang="ko-KR" altLang="en-US" sz="1400" b="1" u="none" spc="-130" baseline="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상반식</a:t>
                      </a:r>
                      <a:r>
                        <a:rPr lang="ko-KR" altLang="en-US" sz="1400" b="1" u="none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높이에 위치하며 투명창이 문의 약 </a:t>
                      </a:r>
                      <a:r>
                        <a:rPr lang="en-US" altLang="ko-KR" sz="1400" b="1" u="none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30% </a:t>
                      </a:r>
                      <a:r>
                        <a:rPr lang="ko-KR" altLang="en-US" sz="1400" b="1" u="none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이상으로</a:t>
                      </a:r>
                      <a:r>
                        <a:rPr lang="en-US" altLang="ko-KR" sz="1400" b="1" u="none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b="1" u="none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설치하여 상시 개방되어 보육실 시야가 확보되는 </a:t>
                      </a:r>
                      <a:r>
                        <a:rPr lang="ko-KR" altLang="en-US" sz="1400" b="1" u="none" spc="-130" baseline="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투명창에</a:t>
                      </a:r>
                      <a:r>
                        <a:rPr lang="ko-KR" altLang="en-US" sz="1400" b="1" u="none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한함</a:t>
                      </a:r>
                      <a:endParaRPr lang="en-US" altLang="ko-KR" sz="1400" b="1" u="none" spc="-130" baseline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u="none" spc="-100" baseline="0" dirty="0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 </a:t>
                      </a:r>
                      <a:r>
                        <a:rPr lang="ko-KR" altLang="en-US" sz="1400" b="1" u="sng" spc="-100" baseline="0" dirty="0" err="1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투명창에</a:t>
                      </a:r>
                      <a:r>
                        <a:rPr lang="ko-KR" altLang="en-US" sz="1400" b="1" u="sng" spc="-100" baseline="0" dirty="0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400" b="1" u="sng" spc="-100" baseline="0" dirty="0" err="1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시트지를</a:t>
                      </a:r>
                      <a:r>
                        <a:rPr lang="ko-KR" altLang="en-US" sz="1400" b="1" u="sng" spc="-100" baseline="0" dirty="0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부착하거나 커튼 등을 설치하여 상시적으로 보육실 내부 확인이 불가능한 경우</a:t>
                      </a:r>
                      <a:r>
                        <a:rPr lang="en-US" altLang="ko-KR" sz="1400" b="1" u="sng" spc="-100" baseline="0" dirty="0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400" b="1" u="sng" spc="-100" baseline="0" dirty="0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불인정</a:t>
                      </a:r>
                      <a:endParaRPr lang="en-US" altLang="ko-KR" sz="1400" b="1" u="sng" spc="-100" baseline="0" dirty="0">
                        <a:solidFill>
                          <a:schemeClr val="accent2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55" marR="91455" marT="45735" marB="45735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18" name="양쪽 모서리가 둥근 사각형 17"/>
          <p:cNvSpPr/>
          <p:nvPr/>
        </p:nvSpPr>
        <p:spPr>
          <a:xfrm>
            <a:off x="1796272" y="1170009"/>
            <a:ext cx="1995472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공간 개방성</a:t>
            </a:r>
            <a:endParaRPr lang="ko-KR" altLang="en-US" sz="2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838755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611" y="2786342"/>
            <a:ext cx="2877142" cy="3406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그룹 9"/>
          <p:cNvGrpSpPr/>
          <p:nvPr/>
        </p:nvGrpSpPr>
        <p:grpSpPr>
          <a:xfrm>
            <a:off x="3017421" y="2572482"/>
            <a:ext cx="1112486" cy="252254"/>
            <a:chOff x="1058863" y="4323914"/>
            <a:chExt cx="1328183" cy="401230"/>
          </a:xfrm>
        </p:grpSpPr>
        <p:sp>
          <p:nvSpPr>
            <p:cNvPr id="14" name="모서리가 둥근 직사각형 13"/>
            <p:cNvSpPr/>
            <p:nvPr/>
          </p:nvSpPr>
          <p:spPr>
            <a:xfrm>
              <a:off x="2171022" y="4323914"/>
              <a:ext cx="216024" cy="401230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타원 14"/>
            <p:cNvSpPr/>
            <p:nvPr/>
          </p:nvSpPr>
          <p:spPr>
            <a:xfrm>
              <a:off x="1058863" y="4581128"/>
              <a:ext cx="128761" cy="72008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6" name="Picture 6" descr="C:\Users\이선향\Desktop\열린사진\축소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908" y="3703740"/>
            <a:ext cx="2066334" cy="237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10309246" y="926129"/>
            <a:ext cx="1799881" cy="707886"/>
          </a:xfrm>
          <a:prstGeom prst="rect">
            <a:avLst/>
          </a:prstGeom>
          <a:solidFill>
            <a:srgbClr val="D1DBE5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00" b="1" spc="-100" dirty="0">
                <a:solidFill>
                  <a:srgbClr val="5A5A5A"/>
                </a:solidFill>
              </a:rPr>
              <a:t>사진제공 </a:t>
            </a:r>
            <a:r>
              <a:rPr lang="en-US" altLang="ko-KR" sz="1000" b="1" spc="-100" dirty="0">
                <a:solidFill>
                  <a:srgbClr val="5A5A5A"/>
                </a:solidFill>
              </a:rPr>
              <a:t>:  </a:t>
            </a:r>
          </a:p>
          <a:p>
            <a:pPr>
              <a:defRPr/>
            </a:pPr>
            <a:r>
              <a:rPr lang="ko-KR" altLang="en-US" sz="1000" b="1" spc="-100" dirty="0">
                <a:solidFill>
                  <a:srgbClr val="5A5A5A"/>
                </a:solidFill>
              </a:rPr>
              <a:t>서울 영등포구 신길</a:t>
            </a:r>
            <a:r>
              <a:rPr lang="en-US" altLang="ko-KR" sz="1000" b="1" spc="-100" dirty="0">
                <a:solidFill>
                  <a:srgbClr val="5A5A5A"/>
                </a:solidFill>
              </a:rPr>
              <a:t>5</a:t>
            </a:r>
            <a:r>
              <a:rPr lang="ko-KR" altLang="en-US" sz="1000" b="1" spc="-100" dirty="0" err="1">
                <a:solidFill>
                  <a:srgbClr val="5A5A5A"/>
                </a:solidFill>
              </a:rPr>
              <a:t>동어린이집</a:t>
            </a:r>
            <a:r>
              <a:rPr lang="en-US" altLang="ko-KR" sz="1000" b="1" spc="-100" dirty="0">
                <a:solidFill>
                  <a:srgbClr val="5A5A5A"/>
                </a:solidFill>
              </a:rPr>
              <a:t>               </a:t>
            </a:r>
          </a:p>
          <a:p>
            <a:pPr>
              <a:defRPr/>
            </a:pPr>
            <a:r>
              <a:rPr lang="ko-KR" altLang="en-US" sz="1000" b="1" spc="-100" dirty="0">
                <a:solidFill>
                  <a:srgbClr val="5A5A5A"/>
                </a:solidFill>
              </a:rPr>
              <a:t>서울 구로구 </a:t>
            </a:r>
            <a:r>
              <a:rPr lang="ko-KR" altLang="en-US" sz="1000" b="1" spc="-100" dirty="0" err="1">
                <a:solidFill>
                  <a:srgbClr val="5A5A5A"/>
                </a:solidFill>
              </a:rPr>
              <a:t>현대열린어린이집</a:t>
            </a:r>
            <a:endParaRPr lang="en-US" altLang="ko-KR" sz="1000" b="1" spc="-100" dirty="0">
              <a:solidFill>
                <a:srgbClr val="5A5A5A"/>
              </a:solidFill>
            </a:endParaRPr>
          </a:p>
          <a:p>
            <a:pPr>
              <a:defRPr/>
            </a:pPr>
            <a:r>
              <a:rPr lang="ko-KR" altLang="en-US" sz="1000" b="1" spc="-100" dirty="0">
                <a:solidFill>
                  <a:srgbClr val="5A5A5A"/>
                </a:solidFill>
              </a:rPr>
              <a:t>인천 연수구 </a:t>
            </a:r>
            <a:r>
              <a:rPr lang="ko-KR" altLang="en-US" sz="1000" b="1" spc="-100" dirty="0" err="1">
                <a:solidFill>
                  <a:srgbClr val="5A5A5A"/>
                </a:solidFill>
              </a:rPr>
              <a:t>포스코어린이집</a:t>
            </a:r>
            <a:endParaRPr lang="ko-KR" altLang="en-US" sz="1000" b="1" spc="-100" dirty="0">
              <a:solidFill>
                <a:srgbClr val="5A5A5A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752663" y="6256548"/>
            <a:ext cx="1375785" cy="338554"/>
          </a:xfrm>
          <a:prstGeom prst="rect">
            <a:avLst/>
          </a:prstGeom>
          <a:solidFill>
            <a:srgbClr val="5E81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참관실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98634" y="6256548"/>
            <a:ext cx="1736595" cy="338554"/>
          </a:xfrm>
          <a:prstGeom prst="rect">
            <a:avLst/>
          </a:prstGeom>
          <a:solidFill>
            <a:srgbClr val="5E81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보육실 문 </a:t>
            </a:r>
            <a:r>
              <a:rPr lang="ko-KR" altLang="en-US" sz="1600" b="1" dirty="0" err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투명창</a:t>
            </a:r>
            <a:endParaRPr lang="ko-KR" altLang="en-US" sz="16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15680" y="3236113"/>
            <a:ext cx="2208881" cy="338554"/>
          </a:xfrm>
          <a:prstGeom prst="rect">
            <a:avLst/>
          </a:prstGeom>
          <a:solidFill>
            <a:srgbClr val="5E81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복도에서 통하는 창문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33934" y="1651731"/>
            <a:ext cx="3888113" cy="830997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복도 및 보육실  창은 보육실 외부에서 상시 관찰이 가능하도록 스티커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반투명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장식물</a:t>
            </a:r>
            <a:r>
              <a:rPr lang="en-US" altLang="ko-KR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커튼 등 부착 금지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개방성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grpSp>
        <p:nvGrpSpPr>
          <p:cNvPr id="28" name="그룹 27"/>
          <p:cNvGrpSpPr/>
          <p:nvPr/>
        </p:nvGrpSpPr>
        <p:grpSpPr>
          <a:xfrm>
            <a:off x="-80276" y="814351"/>
            <a:ext cx="1594091" cy="6035336"/>
            <a:chOff x="-80276" y="814351"/>
            <a:chExt cx="1594091" cy="6035336"/>
          </a:xfrm>
        </p:grpSpPr>
        <p:sp>
          <p:nvSpPr>
            <p:cNvPr id="29" name="직사각형 28"/>
            <p:cNvSpPr/>
            <p:nvPr/>
          </p:nvSpPr>
          <p:spPr>
            <a:xfrm>
              <a:off x="1600" y="814351"/>
              <a:ext cx="1494201" cy="603533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양쪽 모서리가 둥근 사각형 29"/>
            <p:cNvSpPr/>
            <p:nvPr/>
          </p:nvSpPr>
          <p:spPr>
            <a:xfrm>
              <a:off x="50338" y="1044831"/>
              <a:ext cx="1445463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공간 개방성</a:t>
              </a:r>
            </a:p>
          </p:txBody>
        </p:sp>
        <p:sp>
          <p:nvSpPr>
            <p:cNvPr id="31" name="양쪽 모서리가 둥근 사각형 30"/>
            <p:cNvSpPr/>
            <p:nvPr/>
          </p:nvSpPr>
          <p:spPr>
            <a:xfrm>
              <a:off x="98808" y="1508053"/>
              <a:ext cx="1396993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부모공용공간</a:t>
              </a:r>
            </a:p>
          </p:txBody>
        </p:sp>
        <p:sp>
          <p:nvSpPr>
            <p:cNvPr id="32" name="양쪽 모서리가 둥근 사각형 31"/>
            <p:cNvSpPr/>
            <p:nvPr/>
          </p:nvSpPr>
          <p:spPr>
            <a:xfrm>
              <a:off x="323633" y="1961587"/>
              <a:ext cx="1163855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정보공개</a:t>
              </a:r>
            </a:p>
          </p:txBody>
        </p:sp>
        <p:sp>
          <p:nvSpPr>
            <p:cNvPr id="33" name="직사각형 32"/>
            <p:cNvSpPr/>
            <p:nvPr/>
          </p:nvSpPr>
          <p:spPr>
            <a:xfrm flipH="1">
              <a:off x="1468096" y="1133292"/>
              <a:ext cx="45719" cy="28832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직사각형 33"/>
            <p:cNvSpPr/>
            <p:nvPr/>
          </p:nvSpPr>
          <p:spPr>
            <a:xfrm>
              <a:off x="-80276" y="2442374"/>
              <a:ext cx="158889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온라인 소통창구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4271" y="1133292"/>
            <a:ext cx="4033646" cy="1990353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9885" y="3703740"/>
            <a:ext cx="2050022" cy="2385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378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268050"/>
              </p:ext>
            </p:extLst>
          </p:nvPr>
        </p:nvGraphicFramePr>
        <p:xfrm>
          <a:off x="1772186" y="1844824"/>
          <a:ext cx="10083575" cy="78410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5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50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4106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38" marR="91438" marT="45647" marB="45647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spc="-1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0" u="none" spc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부모가 편하게 머무를 수 있는 공간을 마련하여</a:t>
                      </a:r>
                      <a:r>
                        <a:rPr lang="en-US" altLang="ko-KR" sz="1600" b="0" u="none" spc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1" u="none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부모들이 모여 담소를 나누고</a:t>
                      </a:r>
                      <a:r>
                        <a:rPr lang="en-US" altLang="ko-KR" sz="1600" b="1" u="none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u="none" spc="0" baseline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1" u="none" spc="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자료를 볼 수 있는</a:t>
                      </a:r>
                      <a:r>
                        <a:rPr lang="en-US" altLang="ko-KR" sz="1600" b="1" u="none" spc="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1" u="none" spc="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게시판이나 건의함</a:t>
                      </a:r>
                      <a:r>
                        <a:rPr lang="en-US" altLang="ko-KR" sz="1600" b="1" u="none" spc="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u="none" spc="0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육아정보 관련 책자 등을 비치함</a:t>
                      </a:r>
                      <a:endParaRPr lang="ko-KR" altLang="en-US" sz="1600" b="0" u="none" spc="0" baseline="0" dirty="0">
                        <a:solidFill>
                          <a:schemeClr val="accent6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8" marR="91438" marT="45647" marB="45647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9913712"/>
              </p:ext>
            </p:extLst>
          </p:nvPr>
        </p:nvGraphicFramePr>
        <p:xfrm>
          <a:off x="1790120" y="4487896"/>
          <a:ext cx="10069421" cy="40897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6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2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040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     점</a:t>
                      </a:r>
                    </a:p>
                  </a:txBody>
                  <a:tcPr marL="91455" marR="91455" marT="45735" marB="4573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spc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lang="ko-KR" altLang="en-US" sz="1600" b="1" spc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 </a:t>
                      </a:r>
                    </a:p>
                  </a:txBody>
                  <a:tcPr marL="91455" marR="91455" marT="45735" marB="4573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538330"/>
              </p:ext>
            </p:extLst>
          </p:nvPr>
        </p:nvGraphicFramePr>
        <p:xfrm>
          <a:off x="1787219" y="2677623"/>
          <a:ext cx="10069421" cy="176597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6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2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6597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</a:p>
                  </a:txBody>
                  <a:tcPr marL="91438" marR="91438" marT="45647" marB="45647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부모 공용 공간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부모대기실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상담실 등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</a:t>
                      </a:r>
                      <a:r>
                        <a:rPr lang="en-US" altLang="ko-KR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곳 이상 설치 여부</a:t>
                      </a:r>
                      <a:endParaRPr lang="en-US" altLang="ko-KR" sz="1800" b="1" dirty="0">
                        <a:solidFill>
                          <a:schemeClr val="accent6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8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 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부모 </a:t>
                      </a:r>
                      <a:r>
                        <a:rPr lang="ko-KR" altLang="en-US" sz="1800" b="1" u="none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공용공간에는 </a:t>
                      </a:r>
                      <a:r>
                        <a:rPr lang="ko-KR" altLang="en-US" sz="1800" b="1" u="none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기본설비</a:t>
                      </a:r>
                      <a:r>
                        <a:rPr lang="en-US" altLang="ko-KR" sz="18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8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게시판이나 건의함</a:t>
                      </a:r>
                      <a:r>
                        <a:rPr lang="en-US" altLang="ko-KR" sz="18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8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육아정보 관련</a:t>
                      </a:r>
                      <a:r>
                        <a:rPr lang="en-US" altLang="ko-KR" sz="1800" b="1" u="none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8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책자 등</a:t>
                      </a:r>
                      <a:r>
                        <a:rPr lang="en-US" altLang="ko-KR" sz="18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800" b="1" u="none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를 </a:t>
                      </a:r>
                      <a:r>
                        <a:rPr lang="ko-KR" altLang="en-US" sz="1800" b="1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갖추어야 함 </a:t>
                      </a:r>
                      <a:endParaRPr lang="en-US" altLang="ko-KR" sz="1800" b="1" baseline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600" b="0" spc="-5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  </a:t>
                      </a:r>
                      <a:r>
                        <a:rPr lang="ko-KR" altLang="en-US" sz="1600" b="0" spc="-5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부모공용공간이 현관 등에 설치 </a:t>
                      </a:r>
                      <a:r>
                        <a:rPr lang="ko-KR" altLang="en-US" sz="1600" b="0" u="none" spc="-5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</a:t>
                      </a:r>
                      <a:r>
                        <a:rPr lang="en-US" altLang="ko-KR" sz="1600" b="0" u="none" spc="-5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ko-KR" altLang="en-US" sz="1600" b="0" u="none" spc="-5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영유아 이동을 방해해서는 안 되며</a:t>
                      </a:r>
                      <a:r>
                        <a:rPr lang="en-US" altLang="ko-KR" sz="1600" b="0" u="none" spc="-5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0" u="none" spc="-5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영유아의 </a:t>
                      </a:r>
                      <a:r>
                        <a:rPr lang="ko-KR" altLang="en-US" sz="1600" b="0" u="none" spc="-50" baseline="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이동통로를</a:t>
                      </a:r>
                      <a:r>
                        <a:rPr lang="ko-KR" altLang="en-US" sz="1600" b="0" u="none" spc="-5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확보해야 함 </a:t>
                      </a:r>
                      <a:endParaRPr lang="en-US" altLang="ko-KR" sz="1600" b="0" u="none" spc="-50" baseline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8" marR="91438" marT="45647" marB="45647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1067861"/>
              </p:ext>
            </p:extLst>
          </p:nvPr>
        </p:nvGraphicFramePr>
        <p:xfrm>
          <a:off x="1787220" y="4941169"/>
          <a:ext cx="10043426" cy="43204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34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699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2047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38" marR="91438" marT="45647" marB="4564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현장확인</a:t>
                      </a:r>
                    </a:p>
                  </a:txBody>
                  <a:tcPr marL="91438" marR="91438" marT="45647" marB="4564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개방성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grpSp>
        <p:nvGrpSpPr>
          <p:cNvPr id="19" name="그룹 18"/>
          <p:cNvGrpSpPr/>
          <p:nvPr/>
        </p:nvGrpSpPr>
        <p:grpSpPr>
          <a:xfrm>
            <a:off x="-80276" y="814351"/>
            <a:ext cx="1588897" cy="6035336"/>
            <a:chOff x="-80276" y="814351"/>
            <a:chExt cx="1588897" cy="6035336"/>
          </a:xfrm>
        </p:grpSpPr>
        <p:sp>
          <p:nvSpPr>
            <p:cNvPr id="20" name="직사각형 19"/>
            <p:cNvSpPr/>
            <p:nvPr/>
          </p:nvSpPr>
          <p:spPr>
            <a:xfrm>
              <a:off x="0" y="814351"/>
              <a:ext cx="1495801" cy="603533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양쪽 모서리가 둥근 사각형 20"/>
            <p:cNvSpPr/>
            <p:nvPr/>
          </p:nvSpPr>
          <p:spPr>
            <a:xfrm>
              <a:off x="50338" y="1044831"/>
              <a:ext cx="1445463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공간 개방성</a:t>
              </a:r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98808" y="1508053"/>
              <a:ext cx="1396993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부모공용공간</a:t>
              </a:r>
            </a:p>
          </p:txBody>
        </p:sp>
        <p:sp>
          <p:nvSpPr>
            <p:cNvPr id="23" name="양쪽 모서리가 둥근 사각형 22"/>
            <p:cNvSpPr/>
            <p:nvPr/>
          </p:nvSpPr>
          <p:spPr>
            <a:xfrm>
              <a:off x="323633" y="1961587"/>
              <a:ext cx="1163855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정보공개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 flipH="1">
              <a:off x="1458571" y="1573122"/>
              <a:ext cx="45719" cy="28832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-80276" y="2442374"/>
              <a:ext cx="158889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온라인 소통창구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16" name="양쪽 모서리가 둥근 사각형 15"/>
          <p:cNvSpPr/>
          <p:nvPr/>
        </p:nvSpPr>
        <p:spPr>
          <a:xfrm>
            <a:off x="1787219" y="1396062"/>
            <a:ext cx="2076533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나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부모공용공간</a:t>
            </a:r>
            <a:endParaRPr lang="ko-KR" altLang="en-US" sz="2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193153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525" y="1875685"/>
            <a:ext cx="3258982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C:\Users\이선향\Desktop\열린사진\게시판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782" y="1869684"/>
            <a:ext cx="2786525" cy="1935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C:\Users\이선향\Desktop\열린사진\대기실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8138" y="4054473"/>
            <a:ext cx="3013808" cy="1557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071664" y="5765272"/>
            <a:ext cx="1490704" cy="338554"/>
          </a:xfrm>
          <a:prstGeom prst="rect">
            <a:avLst/>
          </a:prstGeom>
          <a:solidFill>
            <a:srgbClr val="5E81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 상담실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559690" y="5765272"/>
            <a:ext cx="1490704" cy="338554"/>
          </a:xfrm>
          <a:prstGeom prst="rect">
            <a:avLst/>
          </a:prstGeom>
          <a:solidFill>
            <a:srgbClr val="5E81A4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 대기실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272464" y="954055"/>
            <a:ext cx="1799881" cy="553998"/>
          </a:xfrm>
          <a:prstGeom prst="rect">
            <a:avLst/>
          </a:prstGeom>
          <a:solidFill>
            <a:srgbClr val="D1DBE5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000" b="1" spc="-100" dirty="0">
                <a:solidFill>
                  <a:srgbClr val="5A5A5A"/>
                </a:solidFill>
              </a:rPr>
              <a:t>사진제공 </a:t>
            </a:r>
            <a:r>
              <a:rPr lang="en-US" altLang="ko-KR" sz="1000" b="1" spc="-100" dirty="0">
                <a:solidFill>
                  <a:srgbClr val="5A5A5A"/>
                </a:solidFill>
              </a:rPr>
              <a:t>:  </a:t>
            </a:r>
          </a:p>
          <a:p>
            <a:pPr>
              <a:defRPr/>
            </a:pPr>
            <a:r>
              <a:rPr lang="ko-KR" altLang="en-US" sz="1000" b="1" spc="-100" dirty="0">
                <a:solidFill>
                  <a:srgbClr val="5A5A5A"/>
                </a:solidFill>
              </a:rPr>
              <a:t>서울 영등포구 신길</a:t>
            </a:r>
            <a:r>
              <a:rPr lang="en-US" altLang="ko-KR" sz="1000" b="1" spc="-100" dirty="0">
                <a:solidFill>
                  <a:srgbClr val="5A5A5A"/>
                </a:solidFill>
              </a:rPr>
              <a:t>5</a:t>
            </a:r>
            <a:r>
              <a:rPr lang="ko-KR" altLang="en-US" sz="1000" b="1" spc="-100" dirty="0" err="1">
                <a:solidFill>
                  <a:srgbClr val="5A5A5A"/>
                </a:solidFill>
              </a:rPr>
              <a:t>동어린이집</a:t>
            </a:r>
            <a:r>
              <a:rPr lang="en-US" altLang="ko-KR" sz="1000" b="1" spc="-100" dirty="0">
                <a:solidFill>
                  <a:srgbClr val="5A5A5A"/>
                </a:solidFill>
              </a:rPr>
              <a:t>               </a:t>
            </a:r>
          </a:p>
          <a:p>
            <a:pPr>
              <a:defRPr/>
            </a:pPr>
            <a:r>
              <a:rPr lang="ko-KR" altLang="en-US" sz="1000" b="1" spc="-100" dirty="0">
                <a:solidFill>
                  <a:srgbClr val="5A5A5A"/>
                </a:solidFill>
              </a:rPr>
              <a:t>서울 구로구 </a:t>
            </a:r>
            <a:r>
              <a:rPr lang="ko-KR" altLang="en-US" sz="1000" b="1" spc="-100" dirty="0" err="1">
                <a:solidFill>
                  <a:srgbClr val="5A5A5A"/>
                </a:solidFill>
              </a:rPr>
              <a:t>현대열린어린이집</a:t>
            </a:r>
            <a:endParaRPr lang="ko-KR" altLang="en-US" sz="1000" b="1" spc="-100" dirty="0">
              <a:solidFill>
                <a:srgbClr val="5A5A5A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개방성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-80276" y="814351"/>
            <a:ext cx="1588897" cy="6035336"/>
            <a:chOff x="-80276" y="814351"/>
            <a:chExt cx="1588897" cy="6035336"/>
          </a:xfrm>
        </p:grpSpPr>
        <p:sp>
          <p:nvSpPr>
            <p:cNvPr id="23" name="직사각형 22"/>
            <p:cNvSpPr/>
            <p:nvPr/>
          </p:nvSpPr>
          <p:spPr>
            <a:xfrm>
              <a:off x="0" y="814351"/>
              <a:ext cx="1495801" cy="603533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양쪽 모서리가 둥근 사각형 23"/>
            <p:cNvSpPr/>
            <p:nvPr/>
          </p:nvSpPr>
          <p:spPr>
            <a:xfrm>
              <a:off x="50338" y="1044831"/>
              <a:ext cx="1445463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공간 개방성</a:t>
              </a:r>
            </a:p>
          </p:txBody>
        </p:sp>
        <p:sp>
          <p:nvSpPr>
            <p:cNvPr id="25" name="양쪽 모서리가 둥근 사각형 24"/>
            <p:cNvSpPr/>
            <p:nvPr/>
          </p:nvSpPr>
          <p:spPr>
            <a:xfrm>
              <a:off x="98808" y="1508053"/>
              <a:ext cx="1396993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부모공용공간</a:t>
              </a:r>
            </a:p>
          </p:txBody>
        </p:sp>
        <p:sp>
          <p:nvSpPr>
            <p:cNvPr id="26" name="양쪽 모서리가 둥근 사각형 25"/>
            <p:cNvSpPr/>
            <p:nvPr/>
          </p:nvSpPr>
          <p:spPr>
            <a:xfrm>
              <a:off x="323633" y="1961587"/>
              <a:ext cx="1163855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정보공개</a:t>
              </a:r>
            </a:p>
          </p:txBody>
        </p:sp>
        <p:sp>
          <p:nvSpPr>
            <p:cNvPr id="27" name="직사각형 26"/>
            <p:cNvSpPr/>
            <p:nvPr/>
          </p:nvSpPr>
          <p:spPr>
            <a:xfrm flipH="1">
              <a:off x="1458571" y="1573122"/>
              <a:ext cx="45719" cy="28832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-80276" y="2442374"/>
              <a:ext cx="158889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온라인 소통창구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</p:spTree>
    <p:extLst>
      <p:ext uri="{BB962C8B-B14F-4D97-AF65-F5344CB8AC3E}">
        <p14:creationId xmlns:p14="http://schemas.microsoft.com/office/powerpoint/2010/main" val="14627331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528327"/>
              </p:ext>
            </p:extLst>
          </p:nvPr>
        </p:nvGraphicFramePr>
        <p:xfrm>
          <a:off x="1775520" y="1928089"/>
          <a:ext cx="10120983" cy="78128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832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377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81288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55" marR="91455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어린이집 정보공시 항목을 수시</a:t>
                      </a:r>
                      <a:r>
                        <a:rPr lang="en-US" altLang="ko-KR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항목별 변경주기에 따라 연</a:t>
                      </a:r>
                      <a:r>
                        <a:rPr lang="en-US" altLang="ko-KR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  <a:r>
                        <a:rPr lang="en-US" altLang="ko-KR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수시 공시</a:t>
                      </a:r>
                      <a:r>
                        <a:rPr lang="en-US" altLang="ko-KR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6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로 확인하고 </a:t>
                      </a:r>
                      <a:r>
                        <a:rPr lang="ko-KR" altLang="en-US" sz="1600" b="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수정하여</a:t>
                      </a:r>
                      <a:endParaRPr lang="en-US" altLang="ko-KR" sz="1600" b="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부모들이 보다 쉽고 편리하게 어린이집 정보를 이용하게 함</a:t>
                      </a:r>
                    </a:p>
                  </a:txBody>
                  <a:tcPr marL="91455" marR="91455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849844"/>
              </p:ext>
            </p:extLst>
          </p:nvPr>
        </p:nvGraphicFramePr>
        <p:xfrm>
          <a:off x="1775520" y="4260187"/>
          <a:ext cx="10096100" cy="40897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801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15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     점</a:t>
                      </a:r>
                    </a:p>
                  </a:txBody>
                  <a:tcPr marL="91455" marR="91455" marT="45735" marB="4573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spc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lang="ko-KR" altLang="en-US" sz="1600" b="1" spc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</a:t>
                      </a:r>
                      <a:r>
                        <a:rPr lang="ko-KR" altLang="en-US" sz="1600" b="1" spc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</a:txBody>
                  <a:tcPr marL="91455" marR="91455" marT="45735" marB="4573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3759036"/>
              </p:ext>
            </p:extLst>
          </p:nvPr>
        </p:nvGraphicFramePr>
        <p:xfrm>
          <a:off x="1775520" y="2775178"/>
          <a:ext cx="10096100" cy="144607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801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15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46078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</a:rPr>
                        <a:t>평정기준</a:t>
                      </a:r>
                    </a:p>
                  </a:txBody>
                  <a:tcPr marL="91455" marR="91455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어린이집 보유</a:t>
                      </a:r>
                      <a:r>
                        <a:rPr lang="en-US" altLang="ko-KR" sz="1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·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관리정보를 </a:t>
                      </a: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공시 횟수에 맞게 공시 및 관리하는지 여부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어린이집 정보공개포털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 </a:t>
                      </a:r>
                      <a:r>
                        <a:rPr lang="ko-KR" altLang="en-US" sz="1600" b="1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공시범위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및 횟수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u="sng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내용의 적정성 </a:t>
                      </a:r>
                      <a:r>
                        <a:rPr lang="en-US" altLang="ko-KR" sz="1600" b="1" dirty="0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(2021</a:t>
                      </a:r>
                      <a:r>
                        <a:rPr lang="ko-KR" altLang="en-US" sz="1600" b="1" dirty="0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년 보육사업안내 </a:t>
                      </a:r>
                      <a:r>
                        <a:rPr lang="en-US" altLang="ko-KR" sz="1600" b="1" dirty="0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'</a:t>
                      </a:r>
                      <a:r>
                        <a:rPr lang="ko-KR" altLang="en-US" sz="1600" b="1" dirty="0" err="1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어린이집</a:t>
                      </a:r>
                      <a:r>
                        <a:rPr lang="ko-KR" altLang="en-US" sz="1600" b="1" dirty="0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정보공시</a:t>
                      </a:r>
                      <a:r>
                        <a:rPr lang="en-US" altLang="ko-KR" sz="1600" b="1" dirty="0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' </a:t>
                      </a:r>
                      <a:r>
                        <a:rPr lang="ko-KR" altLang="en-US" sz="1600" b="1" dirty="0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참고</a:t>
                      </a:r>
                      <a:r>
                        <a:rPr lang="en-US" altLang="ko-KR" sz="1600" b="1" dirty="0">
                          <a:solidFill>
                            <a:schemeClr val="accent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에 맞게 정보공개 </a:t>
                      </a:r>
                      <a:endParaRPr lang="en-US" altLang="ko-KR" sz="16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55" marR="91455" anchor="ctr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630756"/>
              </p:ext>
            </p:extLst>
          </p:nvPr>
        </p:nvGraphicFramePr>
        <p:xfrm>
          <a:off x="1775520" y="4700520"/>
          <a:ext cx="10096100" cy="42403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801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15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4033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55" marR="9145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공시항목에 대한 </a:t>
                      </a:r>
                      <a:r>
                        <a:rPr lang="ko-KR" altLang="en-US" sz="1600" b="1" spc="-10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현장확인</a:t>
                      </a:r>
                      <a:endParaRPr lang="ko-KR" altLang="en-US" sz="1600" b="0" spc="-100" dirty="0">
                        <a:solidFill>
                          <a:schemeClr val="accent4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55" marR="9145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개방성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-80276" y="814351"/>
            <a:ext cx="1588897" cy="6035336"/>
            <a:chOff x="-80276" y="814351"/>
            <a:chExt cx="1588897" cy="6035336"/>
          </a:xfrm>
        </p:grpSpPr>
        <p:sp>
          <p:nvSpPr>
            <p:cNvPr id="14" name="직사각형 13"/>
            <p:cNvSpPr/>
            <p:nvPr/>
          </p:nvSpPr>
          <p:spPr>
            <a:xfrm>
              <a:off x="0" y="814351"/>
              <a:ext cx="1495801" cy="603533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양쪽 모서리가 둥근 사각형 14"/>
            <p:cNvSpPr/>
            <p:nvPr/>
          </p:nvSpPr>
          <p:spPr>
            <a:xfrm>
              <a:off x="50338" y="1044831"/>
              <a:ext cx="1445463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공간 개방성</a:t>
              </a:r>
            </a:p>
          </p:txBody>
        </p:sp>
        <p:sp>
          <p:nvSpPr>
            <p:cNvPr id="16" name="양쪽 모서리가 둥근 사각형 15"/>
            <p:cNvSpPr/>
            <p:nvPr/>
          </p:nvSpPr>
          <p:spPr>
            <a:xfrm>
              <a:off x="98808" y="1508053"/>
              <a:ext cx="1396993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부모공용공간</a:t>
              </a:r>
            </a:p>
          </p:txBody>
        </p:sp>
        <p:sp>
          <p:nvSpPr>
            <p:cNvPr id="23" name="양쪽 모서리가 둥근 사각형 22"/>
            <p:cNvSpPr/>
            <p:nvPr/>
          </p:nvSpPr>
          <p:spPr>
            <a:xfrm>
              <a:off x="323633" y="1961587"/>
              <a:ext cx="1163855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정보공개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 flipH="1">
              <a:off x="1458571" y="2030405"/>
              <a:ext cx="45719" cy="28832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-80276" y="2442374"/>
              <a:ext cx="158889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온라인 소통창구</a:t>
              </a: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19" name="양쪽 모서리가 둥근 사각형 18"/>
          <p:cNvSpPr/>
          <p:nvPr/>
        </p:nvSpPr>
        <p:spPr>
          <a:xfrm>
            <a:off x="1796272" y="1480610"/>
            <a:ext cx="1860509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정보 공개</a:t>
            </a:r>
            <a:endParaRPr lang="ko-KR" altLang="en-US" sz="2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64895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443629"/>
              </p:ext>
            </p:extLst>
          </p:nvPr>
        </p:nvGraphicFramePr>
        <p:xfrm>
          <a:off x="1775520" y="1772816"/>
          <a:ext cx="10081120" cy="56526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5264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38" marR="91438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err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어린이집과</a:t>
                      </a:r>
                      <a:r>
                        <a:rPr lang="ko-KR" altLang="en-US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부모</a:t>
                      </a:r>
                      <a:r>
                        <a:rPr lang="en-US" altLang="ko-KR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부모와 부모 간의 소통을 위한 온라인 창구 마련</a:t>
                      </a:r>
                    </a:p>
                  </a:txBody>
                  <a:tcPr marL="91438" marR="91438" anchor="ctr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863181"/>
              </p:ext>
            </p:extLst>
          </p:nvPr>
        </p:nvGraphicFramePr>
        <p:xfrm>
          <a:off x="1780601" y="5004971"/>
          <a:ext cx="10081120" cy="48694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6947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38" marR="91438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온라인 소통자료 </a:t>
                      </a:r>
                      <a:r>
                        <a:rPr lang="ko-KR" altLang="en-US" sz="1800" b="1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현장확인</a:t>
                      </a:r>
                      <a:r>
                        <a:rPr lang="ko-KR" altLang="en-US" sz="1600" b="1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</a:txBody>
                  <a:tcPr marL="91438" marR="91438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475010"/>
              </p:ext>
            </p:extLst>
          </p:nvPr>
        </p:nvGraphicFramePr>
        <p:xfrm>
          <a:off x="1775520" y="2385943"/>
          <a:ext cx="10081120" cy="208823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88232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</a:p>
                  </a:txBody>
                  <a:tcPr marL="91438" marR="91438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어린이집 홈페이지</a:t>
                      </a:r>
                      <a:r>
                        <a:rPr lang="en-US" altLang="ko-KR" sz="1800" b="1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800" b="1" spc="-100" baseline="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블로그</a:t>
                      </a:r>
                      <a:r>
                        <a:rPr lang="en-US" altLang="ko-KR" sz="1800" b="1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/</a:t>
                      </a:r>
                      <a:r>
                        <a:rPr lang="ko-KR" altLang="en-US" sz="1800" b="1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카페 내 상담코너</a:t>
                      </a:r>
                      <a:r>
                        <a:rPr lang="en-US" altLang="ko-KR" sz="1800" b="1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SNS(</a:t>
                      </a:r>
                      <a:r>
                        <a:rPr lang="ko-KR" altLang="en-US" sz="1800" b="1" spc="-100" baseline="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카카오톡</a:t>
                      </a:r>
                      <a:r>
                        <a:rPr lang="en-US" altLang="ko-KR" sz="1800" b="1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800" b="1" spc="-100" baseline="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페이스북</a:t>
                      </a:r>
                      <a:r>
                        <a:rPr lang="en-US" altLang="ko-KR" sz="1800" b="1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800" b="1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밴드 등</a:t>
                      </a:r>
                      <a:r>
                        <a:rPr lang="en-US" altLang="ko-KR" sz="1800" b="1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), </a:t>
                      </a:r>
                      <a:r>
                        <a:rPr lang="ko-KR" altLang="en-US" sz="1800" b="1" u="sng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스마트알림장</a:t>
                      </a:r>
                      <a:r>
                        <a:rPr lang="en-US" altLang="ko-KR" sz="1800" b="1" u="sng" spc="-10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중</a:t>
                      </a:r>
                      <a:r>
                        <a:rPr lang="ko-KR" altLang="en-US" sz="18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 이상 운영</a:t>
                      </a:r>
                      <a:endParaRPr lang="en-US" altLang="ko-KR" sz="1800" b="1" dirty="0">
                        <a:solidFill>
                          <a:schemeClr val="accent6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 </a:t>
                      </a:r>
                      <a:r>
                        <a:rPr lang="ko-KR" altLang="en-US" sz="1600" b="1" u="none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어린이집과</a:t>
                      </a:r>
                      <a:r>
                        <a:rPr lang="ko-KR" altLang="en-US" sz="1600" b="1" u="none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부모의 </a:t>
                      </a:r>
                      <a:r>
                        <a:rPr lang="ko-KR" altLang="en-US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양방향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소통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게시판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상담실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댓글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등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 이루어져야 하며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</a:t>
                      </a:r>
                      <a:r>
                        <a:rPr lang="ko-KR" altLang="en-US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정기적인 업데이트 필요</a:t>
                      </a:r>
                      <a:r>
                        <a:rPr lang="en-US" altLang="ko-KR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 </a:t>
                      </a:r>
                      <a:r>
                        <a:rPr lang="en-US" altLang="ko-KR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 이상</a:t>
                      </a:r>
                      <a:r>
                        <a:rPr lang="en-US" altLang="ko-KR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전체 부모 공개</a:t>
                      </a:r>
                      <a:r>
                        <a:rPr lang="en-US" altLang="ko-KR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</a:t>
                      </a: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 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스마트 </a:t>
                      </a:r>
                      <a:r>
                        <a:rPr lang="ko-KR" altLang="en-US" sz="1600" b="1" dirty="0" err="1">
                          <a:solidFill>
                            <a:srgbClr val="FF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알림장의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경우</a:t>
                      </a:r>
                      <a:r>
                        <a:rPr lang="en-US" altLang="ko-KR" sz="1600" b="1" dirty="0">
                          <a:solidFill>
                            <a:srgbClr val="FF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rgbClr val="FF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개별 소통만 이루어지는 경우는 미포함</a:t>
                      </a:r>
                      <a:endParaRPr lang="en-US" altLang="ko-KR" sz="1600" b="1" dirty="0">
                        <a:solidFill>
                          <a:srgbClr val="FF0000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baseline="0" dirty="0">
                          <a:solidFill>
                            <a:schemeClr val="tx2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</a:t>
                      </a:r>
                      <a:r>
                        <a:rPr lang="ko-KR" altLang="en-US" sz="1600" b="1" u="none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다만</a:t>
                      </a:r>
                      <a:r>
                        <a:rPr lang="en-US" altLang="ko-KR" sz="1600" b="1" u="none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600" b="1" u="none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부모전체에 대한 소통이 이루어지는 경우는 포함 가능 </a:t>
                      </a:r>
                      <a:endParaRPr lang="ko-KR" altLang="en-US" sz="1600" b="1" u="none" dirty="0">
                        <a:solidFill>
                          <a:schemeClr val="accent4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8" marR="91438" anchor="ctr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3925733"/>
              </p:ext>
            </p:extLst>
          </p:nvPr>
        </p:nvGraphicFramePr>
        <p:xfrm>
          <a:off x="1775520" y="4523659"/>
          <a:ext cx="10081120" cy="42124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1248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     점</a:t>
                      </a:r>
                    </a:p>
                  </a:txBody>
                  <a:tcPr marL="91455" marR="91455" marT="45735" marB="4573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spc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lang="ko-KR" altLang="en-US" sz="1600" b="1" spc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</a:t>
                      </a:r>
                      <a:r>
                        <a:rPr lang="ko-KR" altLang="en-US" sz="1600" b="1" spc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</a:txBody>
                  <a:tcPr marL="91455" marR="91455" marT="45735" marB="4573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개방성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grpSp>
        <p:nvGrpSpPr>
          <p:cNvPr id="17" name="그룹 16"/>
          <p:cNvGrpSpPr/>
          <p:nvPr/>
        </p:nvGrpSpPr>
        <p:grpSpPr>
          <a:xfrm>
            <a:off x="-80276" y="814351"/>
            <a:ext cx="1588897" cy="6035336"/>
            <a:chOff x="-80276" y="814351"/>
            <a:chExt cx="1588897" cy="6035336"/>
          </a:xfrm>
        </p:grpSpPr>
        <p:sp>
          <p:nvSpPr>
            <p:cNvPr id="18" name="직사각형 17"/>
            <p:cNvSpPr/>
            <p:nvPr/>
          </p:nvSpPr>
          <p:spPr>
            <a:xfrm>
              <a:off x="0" y="814351"/>
              <a:ext cx="1495801" cy="603533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양쪽 모서리가 둥근 사각형 18"/>
            <p:cNvSpPr/>
            <p:nvPr/>
          </p:nvSpPr>
          <p:spPr>
            <a:xfrm>
              <a:off x="50338" y="1044831"/>
              <a:ext cx="1445463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공간 개방성</a:t>
              </a:r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98808" y="1508053"/>
              <a:ext cx="1396993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부모공용공간</a:t>
              </a:r>
            </a:p>
          </p:txBody>
        </p:sp>
        <p:sp>
          <p:nvSpPr>
            <p:cNvPr id="21" name="양쪽 모서리가 둥근 사각형 20"/>
            <p:cNvSpPr/>
            <p:nvPr/>
          </p:nvSpPr>
          <p:spPr>
            <a:xfrm>
              <a:off x="323633" y="1961587"/>
              <a:ext cx="1163855" cy="395940"/>
            </a:xfrm>
            <a:prstGeom prst="round2Same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정보공개</a:t>
              </a:r>
            </a:p>
          </p:txBody>
        </p:sp>
        <p:sp>
          <p:nvSpPr>
            <p:cNvPr id="22" name="직사각형 21"/>
            <p:cNvSpPr/>
            <p:nvPr/>
          </p:nvSpPr>
          <p:spPr>
            <a:xfrm flipH="1">
              <a:off x="1458571" y="2484583"/>
              <a:ext cx="45719" cy="28832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-80276" y="2442374"/>
              <a:ext cx="158889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6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온라인 소통창구</a:t>
              </a: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25" name="양쪽 모서리가 둥근 사각형 24"/>
          <p:cNvSpPr/>
          <p:nvPr/>
        </p:nvSpPr>
        <p:spPr>
          <a:xfrm>
            <a:off x="1796272" y="1336594"/>
            <a:ext cx="2427520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라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온라인 소통창구</a:t>
            </a:r>
            <a:endParaRPr lang="ko-KR" altLang="en-US" sz="2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6656717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8575121"/>
              </p:ext>
            </p:extLst>
          </p:nvPr>
        </p:nvGraphicFramePr>
        <p:xfrm>
          <a:off x="1793561" y="1700808"/>
          <a:ext cx="10064861" cy="90080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61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886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00804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2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55" marR="91455" marT="45737" marB="45737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신입 원아 부모 대상으로 </a:t>
                      </a:r>
                      <a:r>
                        <a:rPr lang="ko-KR" altLang="en-US" sz="1600" b="0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어린이집 보육철학</a:t>
                      </a:r>
                      <a:r>
                        <a:rPr lang="en-US" altLang="ko-KR" sz="1600" b="0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0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운영현황</a:t>
                      </a:r>
                      <a:r>
                        <a:rPr lang="en-US" altLang="ko-KR" sz="1600" b="0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0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보육프로그램</a:t>
                      </a:r>
                      <a:r>
                        <a:rPr lang="en-US" altLang="ko-KR" sz="1600" b="0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0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부모 및 지역사회와의 협력</a:t>
                      </a:r>
                      <a:r>
                        <a:rPr lang="en-US" altLang="ko-KR" sz="1600" b="0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</a:p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공지사항 등 운영 전반에 대해 소개하고 </a:t>
                      </a:r>
                      <a:r>
                        <a:rPr lang="ko-KR" altLang="en-US" sz="1600" b="1" spc="-130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부모의 참여와 소통의 계기를 마련함</a:t>
                      </a:r>
                      <a:r>
                        <a:rPr lang="ko-KR" altLang="en-US" sz="1600" b="1" spc="-13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</a:txBody>
                  <a:tcPr marL="91455" marR="91455" marT="45737" marB="45737" anchor="ctr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938043"/>
              </p:ext>
            </p:extLst>
          </p:nvPr>
        </p:nvGraphicFramePr>
        <p:xfrm>
          <a:off x="1782932" y="3976489"/>
          <a:ext cx="10064861" cy="72283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61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886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2833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2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55" marR="91455" marT="45737" marB="4573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u="none" spc="-10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실시기록</a:t>
                      </a:r>
                      <a:r>
                        <a:rPr lang="en-US" altLang="ko-KR" sz="1600" b="1" u="none" spc="-10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1" u="none" spc="-10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운영일지 등</a:t>
                      </a:r>
                      <a:r>
                        <a:rPr lang="en-US" altLang="ko-KR" sz="1600" b="1" u="none" spc="-10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600" b="1" u="none" spc="-10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1" u="none" spc="-1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 증빙자료</a:t>
                      </a:r>
                      <a:endParaRPr lang="en-US" altLang="ko-KR" sz="1600" b="1" u="none" spc="-1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 1</a:t>
                      </a:r>
                      <a:r>
                        <a:rPr lang="ko-KR" altLang="en-US" sz="1600" b="1" u="none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 이상 실적 현장확인 </a:t>
                      </a:r>
                    </a:p>
                  </a:txBody>
                  <a:tcPr marL="91455" marR="91455" marT="45737" marB="4573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4259827"/>
              </p:ext>
            </p:extLst>
          </p:nvPr>
        </p:nvGraphicFramePr>
        <p:xfrm>
          <a:off x="1791779" y="2609184"/>
          <a:ext cx="10064861" cy="135812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61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886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58126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</a:p>
                  </a:txBody>
                  <a:tcPr marL="91455" marR="91455" marT="45737" marB="45737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500" b="1" dirty="0">
                        <a:solidFill>
                          <a:schemeClr val="accent6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 </a:t>
                      </a:r>
                      <a:r>
                        <a:rPr lang="en-US" altLang="ko-KR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 이상</a:t>
                      </a:r>
                      <a:r>
                        <a:rPr lang="en-US" altLang="ko-KR" sz="1600" b="1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학기 초 집단 오리엔테이션 외에 중간 </a:t>
                      </a:r>
                      <a:r>
                        <a:rPr lang="ko-KR" altLang="en-US" sz="1600" b="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입소원아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부모 수시 </a:t>
                      </a:r>
                      <a:r>
                        <a:rPr lang="ko-KR" altLang="en-US" sz="1600" b="0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개별진행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en-US" altLang="ko-KR" sz="500" b="1" baseline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500" b="1" baseline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500" b="1" baseline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 </a:t>
                      </a:r>
                      <a:r>
                        <a:rPr lang="ko-KR" altLang="en-US" sz="1600" b="1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신입원아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90%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이상 부모 대상 오리엔테이션 실시</a:t>
                      </a:r>
                      <a:r>
                        <a:rPr lang="ko-KR" altLang="en-US" sz="1600" b="1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여부</a:t>
                      </a:r>
                      <a:endParaRPr lang="en-US" altLang="ko-KR" sz="1600" b="1" baseline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endParaRPr lang="en-US" altLang="ko-KR" sz="5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</a:t>
                      </a:r>
                      <a:r>
                        <a:rPr lang="en-US" altLang="ko-KR" sz="1600" b="1" u="none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 </a:t>
                      </a:r>
                      <a:r>
                        <a:rPr lang="ko-KR" altLang="en-US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코로나로 인해 서면 또는 온라인 등을 통해 실시한 경우</a:t>
                      </a:r>
                      <a:r>
                        <a:rPr lang="en-US" altLang="ko-KR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인정</a:t>
                      </a:r>
                      <a:endParaRPr lang="en-US" altLang="ko-KR" sz="1600" b="0" u="sng" dirty="0">
                        <a:solidFill>
                          <a:schemeClr val="accent4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55" marR="91455" marT="45737" marB="45737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32440"/>
              </p:ext>
            </p:extLst>
          </p:nvPr>
        </p:nvGraphicFramePr>
        <p:xfrm>
          <a:off x="1782932" y="4731926"/>
          <a:ext cx="10064861" cy="37087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61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886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6246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2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     점</a:t>
                      </a:r>
                    </a:p>
                  </a:txBody>
                  <a:tcPr marL="91455" marR="91455" marT="45735" marB="4573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spc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1600" b="1" spc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</a:t>
                      </a:r>
                      <a:r>
                        <a:rPr lang="ko-KR" altLang="en-US" sz="1600" b="1" spc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</a:txBody>
                  <a:tcPr marL="91455" marR="91455" marT="45735" marB="4573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-96689" y="814351"/>
            <a:ext cx="1611835" cy="6035336"/>
            <a:chOff x="-96689" y="814351"/>
            <a:chExt cx="1611835" cy="6035336"/>
          </a:xfrm>
        </p:grpSpPr>
        <p:grpSp>
          <p:nvGrpSpPr>
            <p:cNvPr id="27" name="그룹 26"/>
            <p:cNvGrpSpPr/>
            <p:nvPr/>
          </p:nvGrpSpPr>
          <p:grpSpPr>
            <a:xfrm>
              <a:off x="-96689" y="814351"/>
              <a:ext cx="1605310" cy="6035336"/>
              <a:chOff x="-96689" y="814351"/>
              <a:chExt cx="1605310" cy="6035336"/>
            </a:xfrm>
          </p:grpSpPr>
          <p:sp>
            <p:nvSpPr>
              <p:cNvPr id="28" name="직사각형 27"/>
              <p:cNvSpPr/>
              <p:nvPr/>
            </p:nvSpPr>
            <p:spPr>
              <a:xfrm>
                <a:off x="3194" y="814351"/>
                <a:ext cx="1492607" cy="6035336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양쪽 모서리가 둥근 사각형 28"/>
              <p:cNvSpPr/>
              <p:nvPr/>
            </p:nvSpPr>
            <p:spPr>
              <a:xfrm>
                <a:off x="50338" y="1044831"/>
                <a:ext cx="144546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 err="1">
                    <a:solidFill>
                      <a:srgbClr val="FFC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신입원아</a:t>
                </a:r>
                <a:endParaRPr lang="en-US" altLang="ko-KR" sz="14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ko-KR" altLang="en-US" sz="1200" b="1" dirty="0">
                    <a:solidFill>
                      <a:srgbClr val="FFC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부모오리엔테이션</a:t>
                </a:r>
              </a:p>
            </p:txBody>
          </p:sp>
          <p:sp>
            <p:nvSpPr>
              <p:cNvPr id="30" name="양쪽 모서리가 둥근 사각형 29"/>
              <p:cNvSpPr/>
              <p:nvPr/>
            </p:nvSpPr>
            <p:spPr>
              <a:xfrm>
                <a:off x="98808" y="1508053"/>
                <a:ext cx="139699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부모개별상담</a:t>
                </a:r>
              </a:p>
            </p:txBody>
          </p:sp>
          <p:sp>
            <p:nvSpPr>
              <p:cNvPr id="31" name="양쪽 모서리가 둥근 사각형 30"/>
              <p:cNvSpPr/>
              <p:nvPr/>
            </p:nvSpPr>
            <p:spPr>
              <a:xfrm>
                <a:off x="-96689" y="1961587"/>
                <a:ext cx="1584177" cy="395940"/>
              </a:xfrm>
              <a:prstGeom prst="round2Same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어린이집 운영위원회</a:t>
                </a:r>
                <a:endParaRPr lang="en-US" altLang="ko-KR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en-US" altLang="ko-KR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/</a:t>
                </a:r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총회</a:t>
                </a:r>
              </a:p>
            </p:txBody>
          </p:sp>
          <p:sp>
            <p:nvSpPr>
              <p:cNvPr id="33" name="직사각형 32"/>
              <p:cNvSpPr/>
              <p:nvPr/>
            </p:nvSpPr>
            <p:spPr>
              <a:xfrm>
                <a:off x="650694" y="2442374"/>
                <a:ext cx="857927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부모교육</a:t>
                </a:r>
              </a:p>
            </p:txBody>
          </p:sp>
        </p:grpSp>
        <p:sp>
          <p:nvSpPr>
            <p:cNvPr id="34" name="직사각형 33"/>
            <p:cNvSpPr/>
            <p:nvPr/>
          </p:nvSpPr>
          <p:spPr>
            <a:xfrm flipH="1">
              <a:off x="1469427" y="1074454"/>
              <a:ext cx="45719" cy="391055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-65735" y="2780928"/>
              <a:ext cx="158088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</a:t>
              </a:r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프로그램</a:t>
              </a: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3194" y="3150576"/>
              <a:ext cx="151195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 만족도 조사</a:t>
              </a: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-65736" y="3520019"/>
              <a:ext cx="158088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부모어린이집 참관</a:t>
              </a: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70895" y="3876002"/>
              <a:ext cx="124425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자체 모니터링</a:t>
              </a: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21" name="양쪽 모서리가 둥근 사각형 20"/>
          <p:cNvSpPr/>
          <p:nvPr/>
        </p:nvSpPr>
        <p:spPr>
          <a:xfrm>
            <a:off x="1796272" y="1300798"/>
            <a:ext cx="3579648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 err="1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신입원아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부모오리엔테이션</a:t>
            </a:r>
            <a:endParaRPr lang="ko-KR" altLang="en-US" sz="2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752429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547213"/>
              </p:ext>
            </p:extLst>
          </p:nvPr>
        </p:nvGraphicFramePr>
        <p:xfrm>
          <a:off x="1785794" y="1738094"/>
          <a:ext cx="10081561" cy="53838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32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8381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1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38" marR="91438" marT="45684" marB="45684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kern="120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영유아의</a:t>
                      </a:r>
                      <a:r>
                        <a:rPr lang="ko-KR" altLang="en-US" sz="16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성장과 발달</a:t>
                      </a:r>
                      <a:r>
                        <a:rPr lang="en-US" altLang="ko-KR" sz="16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생활전반에 대해 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부모와 담임교사의 의견 교환 등 개별 상담 실시</a:t>
                      </a:r>
                    </a:p>
                  </a:txBody>
                  <a:tcPr marL="91438" marR="91438" marT="45684" marB="45684" anchor="ctr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1330567"/>
              </p:ext>
            </p:extLst>
          </p:nvPr>
        </p:nvGraphicFramePr>
        <p:xfrm>
          <a:off x="1770690" y="3573016"/>
          <a:ext cx="10081797" cy="85194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3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3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51944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1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38" marR="91438" marT="45684" marB="45684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2100"/>
                        </a:lnSpc>
                      </a:pPr>
                      <a:r>
                        <a:rPr lang="ko-KR" altLang="en-US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연간운영계획</a:t>
                      </a:r>
                      <a:r>
                        <a:rPr lang="en-US" altLang="ko-KR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u="none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실시기록</a:t>
                      </a:r>
                      <a:r>
                        <a:rPr lang="en-US" altLang="ko-KR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운영일지 또는 </a:t>
                      </a:r>
                      <a:r>
                        <a:rPr lang="ko-KR" altLang="en-US" sz="1600" b="1" u="none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상담기록</a:t>
                      </a:r>
                      <a:r>
                        <a:rPr lang="ko-KR" altLang="en-US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등</a:t>
                      </a:r>
                      <a:r>
                        <a:rPr lang="en-US" altLang="ko-KR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1" u="none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 증빙자료</a:t>
                      </a:r>
                      <a:endParaRPr lang="en-US" altLang="ko-KR" sz="1600" b="1" u="none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 2</a:t>
                      </a:r>
                      <a:r>
                        <a:rPr lang="ko-KR" altLang="en-US" sz="1600" b="1" u="none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 이상</a:t>
                      </a:r>
                      <a:r>
                        <a:rPr lang="en-US" altLang="ko-KR" sz="1600" b="1" u="sng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1" u="sng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</a:t>
                      </a:r>
                      <a:r>
                        <a:rPr lang="en-US" altLang="ko-KR" sz="1600" b="1" u="sng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·</a:t>
                      </a:r>
                      <a:r>
                        <a:rPr lang="ko-KR" altLang="en-US" sz="1600" b="1" u="sng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하반기 각 </a:t>
                      </a:r>
                      <a:r>
                        <a:rPr lang="en-US" altLang="ko-KR" sz="1600" b="1" u="sng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600" b="1" u="sng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</a:t>
                      </a:r>
                      <a:r>
                        <a:rPr lang="en-US" altLang="ko-KR" sz="1600" b="1" u="sng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600" b="1" u="sng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1" u="none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실적 현장확인</a:t>
                      </a:r>
                      <a:endParaRPr lang="ko-KR" altLang="en-US" sz="1600" b="1" u="none" spc="0" baseline="0" dirty="0">
                        <a:solidFill>
                          <a:schemeClr val="tx2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8" marR="91438" marT="45684" marB="45684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0940129"/>
              </p:ext>
            </p:extLst>
          </p:nvPr>
        </p:nvGraphicFramePr>
        <p:xfrm>
          <a:off x="1774843" y="2339855"/>
          <a:ext cx="10081797" cy="122461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3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3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24611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1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</a:p>
                  </a:txBody>
                  <a:tcPr marL="91438" marR="91438" marT="45684" marB="45684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2100"/>
                        </a:lnSpc>
                      </a:pP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 </a:t>
                      </a:r>
                      <a:r>
                        <a:rPr lang="en-US" altLang="ko-KR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 이상</a:t>
                      </a:r>
                      <a:r>
                        <a:rPr lang="en-US" altLang="ko-KR" sz="1800" b="1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</a:t>
                      </a:r>
                      <a:r>
                        <a:rPr lang="en-US" altLang="ko-KR" sz="1800" b="1" u="sng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800" b="1" u="sng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</a:t>
                      </a:r>
                      <a:r>
                        <a:rPr lang="en-US" altLang="ko-KR" sz="1800" b="1" u="sng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·</a:t>
                      </a:r>
                      <a:r>
                        <a:rPr lang="ko-KR" altLang="en-US" sz="1800" b="1" u="sng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하반기 각 </a:t>
                      </a:r>
                      <a:r>
                        <a:rPr lang="en-US" altLang="ko-KR" sz="1800" b="1" u="sng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800" b="1" u="sng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 이상</a:t>
                      </a:r>
                      <a:r>
                        <a:rPr lang="en-US" altLang="ko-KR" sz="1800" b="1" u="sng" baseline="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</a:t>
                      </a:r>
                    </a:p>
                    <a:p>
                      <a:pPr latinLnBrk="1">
                        <a:lnSpc>
                          <a:spcPts val="2100"/>
                        </a:lnSpc>
                      </a:pP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 </a:t>
                      </a:r>
                      <a:r>
                        <a:rPr lang="ko-KR" altLang="en-US" sz="1600" b="1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영유아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90%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이상의 부모와 </a:t>
                      </a:r>
                      <a:r>
                        <a:rPr lang="ko-KR" altLang="en-US" sz="1600" b="1" dirty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개별상담</a:t>
                      </a:r>
                      <a:r>
                        <a:rPr lang="ko-KR" altLang="en-US" sz="1600" b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실시 여부</a:t>
                      </a:r>
                      <a:endParaRPr lang="en-US" altLang="ko-KR" sz="1600" b="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indent="0" latinLnBrk="1">
                        <a:lnSpc>
                          <a:spcPts val="2100"/>
                        </a:lnSpc>
                        <a:buFontTx/>
                        <a:buNone/>
                      </a:pPr>
                      <a:r>
                        <a:rPr lang="en-US" altLang="ko-KR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단</a:t>
                      </a:r>
                      <a:r>
                        <a:rPr lang="en-US" altLang="ko-KR" sz="16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대면상담이 어려운 경우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전화상담이 가능하나 기록이 있어야 함 </a:t>
                      </a:r>
                    </a:p>
                  </a:txBody>
                  <a:tcPr marL="91438" marR="91438" marT="45684" marB="45684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1087046"/>
              </p:ext>
            </p:extLst>
          </p:nvPr>
        </p:nvGraphicFramePr>
        <p:xfrm>
          <a:off x="1776157" y="4435691"/>
          <a:ext cx="10081797" cy="35806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3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3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1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  점</a:t>
                      </a:r>
                    </a:p>
                  </a:txBody>
                  <a:tcPr marL="91438" marR="91438" marT="45684" marB="45684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1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4</a:t>
                      </a:r>
                      <a:r>
                        <a:rPr lang="ko-KR" altLang="en-US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점 </a:t>
                      </a:r>
                    </a:p>
                  </a:txBody>
                  <a:tcPr marL="91438" marR="91438" marT="45684" marB="45684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-96689" y="814351"/>
            <a:ext cx="1611835" cy="6035336"/>
            <a:chOff x="-96689" y="814351"/>
            <a:chExt cx="1611835" cy="6035336"/>
          </a:xfrm>
        </p:grpSpPr>
        <p:grpSp>
          <p:nvGrpSpPr>
            <p:cNvPr id="27" name="그룹 26"/>
            <p:cNvGrpSpPr/>
            <p:nvPr/>
          </p:nvGrpSpPr>
          <p:grpSpPr>
            <a:xfrm>
              <a:off x="-96689" y="814351"/>
              <a:ext cx="1605310" cy="6035336"/>
              <a:chOff x="-96689" y="814351"/>
              <a:chExt cx="1605310" cy="6035336"/>
            </a:xfrm>
          </p:grpSpPr>
          <p:sp>
            <p:nvSpPr>
              <p:cNvPr id="28" name="직사각형 27"/>
              <p:cNvSpPr/>
              <p:nvPr/>
            </p:nvSpPr>
            <p:spPr>
              <a:xfrm>
                <a:off x="3194" y="814351"/>
                <a:ext cx="1492607" cy="6035336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9" name="양쪽 모서리가 둥근 사각형 28"/>
              <p:cNvSpPr/>
              <p:nvPr/>
            </p:nvSpPr>
            <p:spPr>
              <a:xfrm>
                <a:off x="50338" y="1044831"/>
                <a:ext cx="144546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신입원아</a:t>
                </a:r>
                <a:endParaRPr lang="en-US" altLang="ko-KR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부모오리엔테이션</a:t>
                </a:r>
              </a:p>
            </p:txBody>
          </p:sp>
          <p:sp>
            <p:nvSpPr>
              <p:cNvPr id="30" name="양쪽 모서리가 둥근 사각형 29"/>
              <p:cNvSpPr/>
              <p:nvPr/>
            </p:nvSpPr>
            <p:spPr>
              <a:xfrm>
                <a:off x="98808" y="1508053"/>
                <a:ext cx="139699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>
                    <a:solidFill>
                      <a:srgbClr val="FFC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부모개별상담</a:t>
                </a:r>
              </a:p>
            </p:txBody>
          </p:sp>
          <p:sp>
            <p:nvSpPr>
              <p:cNvPr id="31" name="양쪽 모서리가 둥근 사각형 30"/>
              <p:cNvSpPr/>
              <p:nvPr/>
            </p:nvSpPr>
            <p:spPr>
              <a:xfrm>
                <a:off x="-96689" y="1961587"/>
                <a:ext cx="1584177" cy="395940"/>
              </a:xfrm>
              <a:prstGeom prst="round2Same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어린이집 운영위원회</a:t>
                </a:r>
                <a:endParaRPr lang="en-US" altLang="ko-KR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en-US" altLang="ko-KR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/</a:t>
                </a:r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총회</a:t>
                </a:r>
              </a:p>
            </p:txBody>
          </p:sp>
          <p:sp>
            <p:nvSpPr>
              <p:cNvPr id="32" name="직사각형 31"/>
              <p:cNvSpPr/>
              <p:nvPr/>
            </p:nvSpPr>
            <p:spPr>
              <a:xfrm flipH="1">
                <a:off x="1458571" y="1586939"/>
                <a:ext cx="45719" cy="288328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직사각형 32"/>
              <p:cNvSpPr/>
              <p:nvPr/>
            </p:nvSpPr>
            <p:spPr>
              <a:xfrm>
                <a:off x="650694" y="2442374"/>
                <a:ext cx="857927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부모교육</a:t>
                </a:r>
              </a:p>
            </p:txBody>
          </p:sp>
        </p:grpSp>
        <p:sp>
          <p:nvSpPr>
            <p:cNvPr id="35" name="직사각형 34"/>
            <p:cNvSpPr/>
            <p:nvPr/>
          </p:nvSpPr>
          <p:spPr>
            <a:xfrm>
              <a:off x="-65735" y="2780928"/>
              <a:ext cx="158088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</a:t>
              </a:r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프로그램</a:t>
              </a: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3194" y="3150576"/>
              <a:ext cx="151195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 만족도 조사</a:t>
              </a:r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-65736" y="3520019"/>
              <a:ext cx="158088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부모어린이집 참관</a:t>
              </a: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70895" y="3876002"/>
              <a:ext cx="124425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자체 모니터링</a:t>
              </a: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21" name="양쪽 모서리가 둥근 사각형 20"/>
          <p:cNvSpPr/>
          <p:nvPr/>
        </p:nvSpPr>
        <p:spPr>
          <a:xfrm>
            <a:off x="1796272" y="1318488"/>
            <a:ext cx="2067480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나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부모개별상담</a:t>
            </a:r>
            <a:endParaRPr lang="ko-KR" altLang="en-US" sz="24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70709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369456"/>
              </p:ext>
            </p:extLst>
          </p:nvPr>
        </p:nvGraphicFramePr>
        <p:xfrm>
          <a:off x="1775520" y="2319959"/>
          <a:ext cx="10081120" cy="243012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30124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</a:p>
                  </a:txBody>
                  <a:tcPr marL="91438" marR="91438" marT="45737" marB="45737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2500"/>
                        </a:lnSpc>
                      </a:pP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분기별 </a:t>
                      </a:r>
                      <a:r>
                        <a:rPr lang="en-US" altLang="ko-KR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</a:t>
                      </a: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 이상</a:t>
                      </a:r>
                      <a:endParaRPr lang="en-US" altLang="ko-KR" sz="1800" b="1" dirty="0">
                        <a:solidFill>
                          <a:schemeClr val="accent6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8" marR="91438" marT="45737" marB="45737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3287688" y="2722106"/>
            <a:ext cx="8208912" cy="1122316"/>
          </a:xfrm>
          <a:prstGeom prst="rect">
            <a:avLst/>
          </a:prstGeom>
          <a:solidFill>
            <a:srgbClr val="FAF6C6"/>
          </a:solidFill>
          <a:ln>
            <a:solidFill>
              <a:srgbClr val="FAF6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a. </a:t>
            </a:r>
            <a:r>
              <a:rPr lang="ko-KR" altLang="en-US" sz="1600" b="1" dirty="0" err="1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운영위원회  </a:t>
            </a:r>
            <a:endParaRPr lang="en-US" altLang="ko-KR" sz="1600" b="1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①운영위원회 운영규정 ②회의록 ③회의결과 안내 공지 등 </a:t>
            </a:r>
            <a:r>
              <a:rPr lang="ko-KR" altLang="en-US" b="1" u="sng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모두 충족 </a:t>
            </a:r>
            <a:endParaRPr lang="en-US" altLang="ko-KR" b="1" u="sng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※ </a:t>
            </a:r>
            <a:r>
              <a:rPr lang="ko-KR" altLang="en-US" sz="1600" b="1" dirty="0" err="1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운영위원회는 </a:t>
            </a:r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분기별 </a:t>
            </a:r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 이상</a:t>
            </a:r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 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운영이 법적 준수사항</a:t>
            </a:r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영유아보육법 제</a:t>
            </a:r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25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</a:t>
            </a:r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</a:p>
          <a:p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이며</a:t>
            </a:r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운영위원 구성 등 기본내용을 준수해야 인정</a:t>
            </a:r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보육사업안내 </a:t>
            </a:r>
            <a:r>
              <a:rPr lang="en-US" altLang="ko-KR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'</a:t>
            </a:r>
            <a:r>
              <a:rPr lang="ko-KR" altLang="en-US" sz="1400" b="1" dirty="0" err="1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운영위원회</a:t>
            </a:r>
            <a:r>
              <a:rPr lang="en-US" altLang="ko-KR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＇ </a:t>
            </a:r>
            <a:r>
              <a:rPr lang="ko-KR" altLang="en-US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참고</a:t>
            </a:r>
            <a:r>
              <a:rPr lang="en-US" altLang="ko-KR" sz="14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  <a:p>
            <a:endParaRPr lang="en-US" altLang="ko-KR" sz="800" b="1" u="sng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991700"/>
              </p:ext>
            </p:extLst>
          </p:nvPr>
        </p:nvGraphicFramePr>
        <p:xfrm>
          <a:off x="1775520" y="1550398"/>
          <a:ext cx="10081120" cy="72647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9337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38" marR="91438" marT="45737" marB="45737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어린이집 운영의 자율성과 투명성을 높이고 지역사회와의 연계를 강화하기 </a:t>
                      </a:r>
                      <a:r>
                        <a:rPr lang="ko-KR" altLang="en-US" sz="1600" b="0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위해 원장</a:t>
                      </a:r>
                      <a:r>
                        <a:rPr lang="en-US" altLang="ko-KR" sz="1600" b="0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0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보육교사</a:t>
                      </a:r>
                      <a:r>
                        <a:rPr lang="en-US" altLang="ko-KR" sz="1600" b="0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0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부모</a:t>
                      </a:r>
                      <a:r>
                        <a:rPr lang="en-US" altLang="ko-KR" sz="1600" b="0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0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지역사회 인사 등이 참여하는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어린이집 운영위원회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총회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를 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운영 함</a:t>
                      </a:r>
                    </a:p>
                  </a:txBody>
                  <a:tcPr marL="91438" marR="91438" marT="45737" marB="45737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453396"/>
              </p:ext>
            </p:extLst>
          </p:nvPr>
        </p:nvGraphicFramePr>
        <p:xfrm>
          <a:off x="1775520" y="5844820"/>
          <a:ext cx="10081120" cy="89654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707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  점</a:t>
                      </a:r>
                    </a:p>
                  </a:txBody>
                  <a:tcPr marL="91438" marR="91438" marT="45684" marB="45684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4</a:t>
                      </a:r>
                      <a:r>
                        <a:rPr lang="ko-KR" altLang="en-US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점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endParaRPr lang="en-US" altLang="ko-KR" sz="1600" b="1" kern="1200" dirty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- </a:t>
                      </a:r>
                      <a:r>
                        <a:rPr lang="ko-KR" altLang="en-US" sz="1600" b="1" u="sng" kern="120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어린이집</a:t>
                      </a:r>
                      <a:r>
                        <a:rPr lang="ko-KR" altLang="en-US" sz="1600" b="1" u="sng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관계자</a:t>
                      </a:r>
                      <a:r>
                        <a:rPr lang="en-US" altLang="ko-KR" sz="1600" b="1" u="sng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u="sng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부모 외 </a:t>
                      </a:r>
                      <a:r>
                        <a:rPr lang="ko-KR" altLang="en-US" sz="1600" b="1" u="sng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지역사회 인사가 운영위원회 구성원에 포함되어 있는 경우 </a:t>
                      </a:r>
                      <a:endParaRPr lang="en-US" altLang="ko-KR" sz="1600" b="1" u="sng" kern="1200" dirty="0">
                        <a:solidFill>
                          <a:schemeClr val="accent6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sng" kern="12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</a:t>
                      </a:r>
                      <a:r>
                        <a:rPr lang="en-US" altLang="ko-KR" sz="1600" b="1" u="sng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600" b="1" u="sng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점 가점 부여 </a:t>
                      </a:r>
                      <a:r>
                        <a:rPr lang="en-US" altLang="ko-KR" sz="1600" b="1" u="sng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1" u="sng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가정어린이집에 한함</a:t>
                      </a:r>
                      <a:r>
                        <a:rPr lang="en-US" altLang="ko-KR" sz="1600" b="1" u="sng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u="sng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가정어린이집 외는 지역인사 필수</a:t>
                      </a:r>
                      <a:r>
                        <a:rPr lang="en-US" altLang="ko-KR" sz="1600" b="1" u="sng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lang="ko-KR" altLang="en-US" sz="1600" b="1" u="sng" kern="1200" dirty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91438" marR="91438" marT="45684" marB="45684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-96689" y="814351"/>
            <a:ext cx="1611835" cy="6035336"/>
            <a:chOff x="-96689" y="814351"/>
            <a:chExt cx="1611835" cy="6035336"/>
          </a:xfrm>
        </p:grpSpPr>
        <p:grpSp>
          <p:nvGrpSpPr>
            <p:cNvPr id="21" name="그룹 20"/>
            <p:cNvGrpSpPr/>
            <p:nvPr/>
          </p:nvGrpSpPr>
          <p:grpSpPr>
            <a:xfrm>
              <a:off x="-96689" y="814351"/>
              <a:ext cx="1608598" cy="6035336"/>
              <a:chOff x="-96689" y="814351"/>
              <a:chExt cx="1608598" cy="6035336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0" y="814351"/>
                <a:ext cx="1495801" cy="6035336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8" name="양쪽 모서리가 둥근 사각형 27"/>
              <p:cNvSpPr/>
              <p:nvPr/>
            </p:nvSpPr>
            <p:spPr>
              <a:xfrm>
                <a:off x="50338" y="1044831"/>
                <a:ext cx="144546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신입원아</a:t>
                </a:r>
                <a:endParaRPr lang="en-US" altLang="ko-KR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부모오리엔테이션</a:t>
                </a:r>
              </a:p>
            </p:txBody>
          </p:sp>
          <p:sp>
            <p:nvSpPr>
              <p:cNvPr id="29" name="양쪽 모서리가 둥근 사각형 28"/>
              <p:cNvSpPr/>
              <p:nvPr/>
            </p:nvSpPr>
            <p:spPr>
              <a:xfrm>
                <a:off x="98808" y="1508053"/>
                <a:ext cx="139699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부모개별상담</a:t>
                </a:r>
              </a:p>
            </p:txBody>
          </p:sp>
          <p:sp>
            <p:nvSpPr>
              <p:cNvPr id="30" name="양쪽 모서리가 둥근 사각형 29"/>
              <p:cNvSpPr/>
              <p:nvPr/>
            </p:nvSpPr>
            <p:spPr>
              <a:xfrm>
                <a:off x="-96689" y="1961587"/>
                <a:ext cx="1584177" cy="395940"/>
              </a:xfrm>
              <a:prstGeom prst="round2Same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200" b="1" dirty="0">
                    <a:solidFill>
                      <a:srgbClr val="FFC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어린이집 운영위원회</a:t>
                </a:r>
                <a:endParaRPr lang="en-US" altLang="ko-KR" sz="12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en-US" altLang="ko-KR" sz="1200" b="1" dirty="0">
                    <a:solidFill>
                      <a:srgbClr val="FFC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/</a:t>
                </a:r>
                <a:r>
                  <a:rPr lang="ko-KR" altLang="en-US" sz="1200" b="1" dirty="0">
                    <a:solidFill>
                      <a:srgbClr val="FFC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총회</a:t>
                </a:r>
              </a:p>
            </p:txBody>
          </p:sp>
          <p:sp>
            <p:nvSpPr>
              <p:cNvPr id="31" name="직사각형 30"/>
              <p:cNvSpPr/>
              <p:nvPr/>
            </p:nvSpPr>
            <p:spPr>
              <a:xfrm flipH="1">
                <a:off x="1466190" y="1993602"/>
                <a:ext cx="45719" cy="351727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직사각형 31"/>
              <p:cNvSpPr/>
              <p:nvPr/>
            </p:nvSpPr>
            <p:spPr>
              <a:xfrm>
                <a:off x="650694" y="2442374"/>
                <a:ext cx="857927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부모교육</a:t>
                </a:r>
              </a:p>
            </p:txBody>
          </p:sp>
        </p:grpSp>
        <p:sp>
          <p:nvSpPr>
            <p:cNvPr id="23" name="직사각형 22"/>
            <p:cNvSpPr/>
            <p:nvPr/>
          </p:nvSpPr>
          <p:spPr>
            <a:xfrm>
              <a:off x="-65735" y="2780928"/>
              <a:ext cx="158088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</a:t>
              </a:r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프로그램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3194" y="3150576"/>
              <a:ext cx="151195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 만족도 조사</a:t>
              </a: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-65736" y="3520019"/>
              <a:ext cx="158088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부모어린이집 참관</a:t>
              </a: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270895" y="3876002"/>
              <a:ext cx="124425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자체 모니터링</a:t>
              </a: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graphicFrame>
        <p:nvGraphicFramePr>
          <p:cNvPr id="34" name="표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425929"/>
              </p:ext>
            </p:extLst>
          </p:nvPr>
        </p:nvGraphicFramePr>
        <p:xfrm>
          <a:off x="1775520" y="4783750"/>
          <a:ext cx="10081120" cy="104397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7746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38" marR="91438" marT="45737" marB="4573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2500"/>
                        </a:lnSpc>
                      </a:pP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운영위원회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운영규정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회의록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회의결과 안내 </a:t>
                      </a:r>
                      <a:r>
                        <a:rPr lang="ko-KR" altLang="en-US" sz="1600" b="1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공지자료</a:t>
                      </a:r>
                      <a:r>
                        <a:rPr lang="en-US" altLang="ko-KR" sz="1600" b="1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1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증빙자료</a:t>
                      </a:r>
                      <a:endParaRPr lang="en-US" altLang="ko-KR" sz="16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>
                        <a:lnSpc>
                          <a:spcPts val="2500"/>
                        </a:lnSpc>
                      </a:pP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총회 또는 이사회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개최 안내 공지자료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회의록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조합 정관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600" b="1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 증빙자료</a:t>
                      </a:r>
                      <a:endParaRPr lang="en-US" altLang="ko-KR" sz="16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 4</a:t>
                      </a:r>
                      <a:r>
                        <a:rPr lang="ko-KR" altLang="en-US" sz="1600" b="1" u="none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 이상 실적 확인</a:t>
                      </a:r>
                      <a:endParaRPr lang="en-US" altLang="ko-KR" sz="1600" b="1" u="none" spc="0" baseline="0" dirty="0">
                        <a:solidFill>
                          <a:schemeClr val="tx2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8" marR="91438" marT="45737" marB="4573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3287688" y="3924743"/>
            <a:ext cx="8208912" cy="720080"/>
          </a:xfrm>
          <a:prstGeom prst="rect">
            <a:avLst/>
          </a:prstGeom>
          <a:solidFill>
            <a:srgbClr val="FAF6C6"/>
          </a:solidFill>
          <a:ln>
            <a:solidFill>
              <a:srgbClr val="FAF6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b. 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협동어린이집 </a:t>
            </a:r>
            <a:r>
              <a:rPr lang="ko-KR" altLang="en-US" sz="1600" b="1" u="sng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조합 총회 또는 이사회</a:t>
            </a:r>
            <a:endParaRPr lang="en-US" altLang="ko-KR" sz="1600" b="1" u="sng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lvl="0">
              <a:defRPr/>
            </a:pPr>
            <a:r>
              <a:rPr lang="ko-KR" altLang="en-US" sz="1600" b="1" u="sng" spc="-1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총회 또는 이사회  </a:t>
            </a:r>
            <a:r>
              <a:rPr lang="ko-KR" altLang="en-US" sz="1600" b="1" u="sng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</a:t>
            </a:r>
            <a:r>
              <a:rPr lang="ko-KR" altLang="en-US" sz="1600" b="1" u="sng" spc="-1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운영규정</a:t>
            </a:r>
            <a:r>
              <a:rPr lang="en-US" altLang="ko-KR" sz="1600" b="1" u="sng" spc="-1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u="sng" spc="-1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정관 등</a:t>
            </a:r>
            <a:r>
              <a:rPr lang="en-US" altLang="ko-KR" sz="1600" b="1" u="sng" spc="-1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600" b="1" u="sng" spc="-1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②개최 안내 공지 ③ 회의록 등 </a:t>
            </a:r>
            <a:r>
              <a:rPr lang="ko-KR" altLang="en-US" b="1" u="sng" spc="-10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모두 충족 </a:t>
            </a:r>
            <a:endParaRPr lang="en-US" altLang="ko-KR" sz="1600" b="1" u="sng" spc="-100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1796272" y="1170009"/>
            <a:ext cx="6964024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 err="1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운영위원회</a:t>
            </a:r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협동어린이집의 경우는 조합 </a:t>
            </a:r>
            <a:r>
              <a:rPr lang="ko-KR" altLang="en-US" sz="1600" b="1" u="sng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총회 또는 이사회</a:t>
            </a:r>
            <a:r>
              <a:rPr lang="en-US" altLang="ko-KR" sz="1600" b="1" u="sng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b="1" u="sng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110077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173298"/>
              </p:ext>
            </p:extLst>
          </p:nvPr>
        </p:nvGraphicFramePr>
        <p:xfrm>
          <a:off x="1778202" y="1945825"/>
          <a:ext cx="10078438" cy="47506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8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05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5063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55" marR="91455" marT="45737" marB="45737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kern="120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영유아</a:t>
                      </a:r>
                      <a:r>
                        <a:rPr lang="ko-KR" altLang="en-US" sz="16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발달</a:t>
                      </a:r>
                      <a:r>
                        <a:rPr lang="en-US" altLang="ko-KR" sz="16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자녀양육관</a:t>
                      </a:r>
                      <a:r>
                        <a:rPr lang="en-US" altLang="ko-KR" sz="16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0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육아정보 등에 대해 </a:t>
                      </a:r>
                      <a:r>
                        <a:rPr lang="ko-KR" altLang="en-US" sz="1600" b="1" kern="120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소그룹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및 </a:t>
                      </a:r>
                      <a:r>
                        <a:rPr lang="ko-KR" altLang="en-US" sz="1600" b="1" kern="120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대그룹으로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부모교육을 실시</a:t>
                      </a:r>
                    </a:p>
                  </a:txBody>
                  <a:tcPr marL="91455" marR="91455" marT="45737" marB="45737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9058090"/>
              </p:ext>
            </p:extLst>
          </p:nvPr>
        </p:nvGraphicFramePr>
        <p:xfrm>
          <a:off x="1778202" y="4149080"/>
          <a:ext cx="10078438" cy="72647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8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05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0488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55" marR="91455" marT="45737" marB="4573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u="sng" spc="-10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연간운영계획</a:t>
                      </a:r>
                      <a:r>
                        <a:rPr lang="en-US" altLang="ko-KR" sz="1600" b="1" u="sng" spc="-10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u="sng" spc="-100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실시기록</a:t>
                      </a:r>
                      <a:r>
                        <a:rPr lang="ko-KR" altLang="en-US" sz="1600" b="1" u="sng" spc="-100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1" spc="-1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 증빙자료 </a:t>
                      </a:r>
                      <a:endParaRPr lang="en-US" altLang="ko-KR" sz="1600" b="1" spc="-1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spc="-1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</a:t>
                      </a:r>
                      <a:r>
                        <a:rPr lang="en-US" altLang="ko-KR" sz="1600" b="1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 </a:t>
                      </a:r>
                      <a:r>
                        <a:rPr lang="en-US" altLang="ko-KR" sz="1600" b="1" spc="-10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600" b="1" spc="-10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 이상 실적 확인 </a:t>
                      </a:r>
                      <a:endParaRPr lang="en-US" altLang="ko-KR" sz="1600" b="1" spc="-100" baseline="0" dirty="0">
                        <a:solidFill>
                          <a:schemeClr val="accent4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55" marR="91455" marT="45737" marB="4573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5383132"/>
              </p:ext>
            </p:extLst>
          </p:nvPr>
        </p:nvGraphicFramePr>
        <p:xfrm>
          <a:off x="1778202" y="2460409"/>
          <a:ext cx="10078438" cy="167897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8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05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41464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</a:p>
                  </a:txBody>
                  <a:tcPr marL="91455" marR="91455" marT="45737" marB="45737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 </a:t>
                      </a:r>
                      <a:r>
                        <a:rPr lang="en-US" altLang="ko-KR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 이상</a:t>
                      </a:r>
                      <a:endParaRPr lang="en-US" altLang="ko-KR" sz="1800" b="1" dirty="0">
                        <a:solidFill>
                          <a:schemeClr val="accent6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①</a:t>
                      </a:r>
                      <a:r>
                        <a:rPr lang="ko-KR" altLang="en-US" sz="1600" b="1" u="sng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연간운영계획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② 실시 횟수 ③ </a:t>
                      </a:r>
                      <a:r>
                        <a:rPr lang="ko-KR" altLang="en-US" sz="1600" b="1" u="sng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실시기록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등 </a:t>
                      </a:r>
                      <a:r>
                        <a:rPr lang="ko-KR" altLang="en-US" sz="1800" b="1" u="sng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모두 충족 </a:t>
                      </a:r>
                      <a:endParaRPr lang="en-US" altLang="ko-KR" sz="1800" b="1" u="sng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단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②실시횟수만 충족 시 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50%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인정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(2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 부여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- </a:t>
                      </a:r>
                      <a:r>
                        <a:rPr lang="ko-KR" altLang="en-US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코로나로 인해 온라인 교육</a:t>
                      </a:r>
                      <a:r>
                        <a:rPr lang="en-US" altLang="ko-KR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실시간 </a:t>
                      </a:r>
                      <a:r>
                        <a:rPr lang="ko-KR" altLang="en-US" sz="1600" b="1" u="sng" dirty="0" err="1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화상교육</a:t>
                      </a:r>
                      <a:r>
                        <a:rPr lang="en-US" altLang="ko-KR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육아종합지원센터 부모교육 등</a:t>
                      </a:r>
                      <a:r>
                        <a:rPr lang="en-US" altLang="ko-KR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을 </a:t>
                      </a:r>
                      <a:endParaRPr lang="en-US" altLang="ko-KR" sz="1600" b="1" u="sng" dirty="0">
                        <a:solidFill>
                          <a:schemeClr val="accent4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</a:t>
                      </a:r>
                      <a:r>
                        <a:rPr lang="ko-KR" altLang="en-US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실시하고 </a:t>
                      </a:r>
                      <a:r>
                        <a:rPr lang="ko-KR" altLang="en-US" sz="1600" b="1" u="sng" dirty="0" err="1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실시기록</a:t>
                      </a:r>
                      <a:r>
                        <a:rPr lang="en-US" altLang="ko-KR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참여 부모 명단</a:t>
                      </a:r>
                      <a:r>
                        <a:rPr lang="en-US" altLang="ko-KR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을 관리하고 있는 경우</a:t>
                      </a:r>
                      <a:r>
                        <a:rPr lang="en-US" altLang="ko-KR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인정</a:t>
                      </a:r>
                    </a:p>
                  </a:txBody>
                  <a:tcPr marL="91455" marR="91455" marT="45737" marB="45737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5724854"/>
              </p:ext>
            </p:extLst>
          </p:nvPr>
        </p:nvGraphicFramePr>
        <p:xfrm>
          <a:off x="1778202" y="4890482"/>
          <a:ext cx="10078438" cy="43204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8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05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    점</a:t>
                      </a:r>
                    </a:p>
                  </a:txBody>
                  <a:tcPr marL="91455" marR="91455" marT="45737" marB="4573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4</a:t>
                      </a:r>
                      <a:r>
                        <a:rPr lang="ko-KR" altLang="en-US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점</a:t>
                      </a:r>
                    </a:p>
                  </a:txBody>
                  <a:tcPr marL="91455" marR="91455" marT="45737" marB="4573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-96689" y="814351"/>
            <a:ext cx="1611835" cy="6035336"/>
            <a:chOff x="-96689" y="814351"/>
            <a:chExt cx="1611835" cy="6035336"/>
          </a:xfrm>
        </p:grpSpPr>
        <p:grpSp>
          <p:nvGrpSpPr>
            <p:cNvPr id="21" name="그룹 20"/>
            <p:cNvGrpSpPr/>
            <p:nvPr/>
          </p:nvGrpSpPr>
          <p:grpSpPr>
            <a:xfrm>
              <a:off x="-96689" y="814351"/>
              <a:ext cx="1608598" cy="6035336"/>
              <a:chOff x="-96689" y="814351"/>
              <a:chExt cx="1608598" cy="6035336"/>
            </a:xfrm>
          </p:grpSpPr>
          <p:sp>
            <p:nvSpPr>
              <p:cNvPr id="26" name="직사각형 25"/>
              <p:cNvSpPr/>
              <p:nvPr/>
            </p:nvSpPr>
            <p:spPr>
              <a:xfrm>
                <a:off x="8313" y="814351"/>
                <a:ext cx="1487488" cy="6035336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" name="양쪽 모서리가 둥근 사각형 26"/>
              <p:cNvSpPr/>
              <p:nvPr/>
            </p:nvSpPr>
            <p:spPr>
              <a:xfrm>
                <a:off x="50338" y="1044831"/>
                <a:ext cx="144546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신입원아</a:t>
                </a:r>
                <a:endParaRPr lang="en-US" altLang="ko-KR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부모오리엔테이션</a:t>
                </a:r>
              </a:p>
            </p:txBody>
          </p:sp>
          <p:sp>
            <p:nvSpPr>
              <p:cNvPr id="28" name="양쪽 모서리가 둥근 사각형 27"/>
              <p:cNvSpPr/>
              <p:nvPr/>
            </p:nvSpPr>
            <p:spPr>
              <a:xfrm>
                <a:off x="98808" y="1508053"/>
                <a:ext cx="139699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부모개별상담</a:t>
                </a:r>
              </a:p>
            </p:txBody>
          </p:sp>
          <p:sp>
            <p:nvSpPr>
              <p:cNvPr id="29" name="양쪽 모서리가 둥근 사각형 28"/>
              <p:cNvSpPr/>
              <p:nvPr/>
            </p:nvSpPr>
            <p:spPr>
              <a:xfrm>
                <a:off x="-96689" y="1961587"/>
                <a:ext cx="1584177" cy="395940"/>
              </a:xfrm>
              <a:prstGeom prst="round2Same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어린이집 운영위원회</a:t>
                </a:r>
                <a:endParaRPr lang="en-US" altLang="ko-KR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en-US" altLang="ko-KR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/</a:t>
                </a:r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총회</a:t>
                </a:r>
              </a:p>
            </p:txBody>
          </p:sp>
          <p:sp>
            <p:nvSpPr>
              <p:cNvPr id="30" name="직사각형 29"/>
              <p:cNvSpPr/>
              <p:nvPr/>
            </p:nvSpPr>
            <p:spPr>
              <a:xfrm flipH="1">
                <a:off x="1466190" y="2429201"/>
                <a:ext cx="45719" cy="351727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직사각형 30"/>
              <p:cNvSpPr/>
              <p:nvPr/>
            </p:nvSpPr>
            <p:spPr>
              <a:xfrm>
                <a:off x="650694" y="2442374"/>
                <a:ext cx="857927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ko-KR" altLang="en-US" sz="1400" b="1" dirty="0">
                    <a:solidFill>
                      <a:srgbClr val="FFC000"/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부모교육</a:t>
                </a:r>
              </a:p>
            </p:txBody>
          </p:sp>
        </p:grpSp>
        <p:sp>
          <p:nvSpPr>
            <p:cNvPr id="22" name="직사각형 21"/>
            <p:cNvSpPr/>
            <p:nvPr/>
          </p:nvSpPr>
          <p:spPr>
            <a:xfrm>
              <a:off x="-65735" y="2780928"/>
              <a:ext cx="158088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</a:t>
              </a:r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프로그램</a:t>
              </a: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3194" y="3150576"/>
              <a:ext cx="151195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 만족도 조사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-65736" y="3520019"/>
              <a:ext cx="158088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부모어린이집 참관</a:t>
              </a: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270895" y="3876002"/>
              <a:ext cx="124425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자체 모니터링</a:t>
              </a: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1796272" y="1552618"/>
            <a:ext cx="1635432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라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부모교육</a:t>
            </a:r>
            <a:endParaRPr lang="ko-KR" altLang="en-US" b="1" u="sng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605870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8528613"/>
              </p:ext>
            </p:extLst>
          </p:nvPr>
        </p:nvGraphicFramePr>
        <p:xfrm>
          <a:off x="1777728" y="2016234"/>
          <a:ext cx="10078912" cy="72848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09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8482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38" marR="91438" marT="45685" marB="45685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열린어린이집의 날로 선정하여 부모참여프로그램 운영</a:t>
                      </a:r>
                      <a:endParaRPr lang="en-US" altLang="ko-KR" sz="1600" b="1" kern="1200" dirty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재능기부</a:t>
                      </a:r>
                      <a:r>
                        <a:rPr lang="en-US" altLang="ko-KR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(1</a:t>
                      </a:r>
                      <a:r>
                        <a:rPr lang="ko-KR" altLang="en-US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일 교사</a:t>
                      </a:r>
                      <a:r>
                        <a:rPr lang="en-US" altLang="ko-KR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), </a:t>
                      </a:r>
                      <a:r>
                        <a:rPr lang="ko-KR" altLang="en-US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자원봉사 및 도우미</a:t>
                      </a:r>
                      <a:r>
                        <a:rPr lang="en-US" altLang="ko-KR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수업보조</a:t>
                      </a:r>
                      <a:r>
                        <a:rPr lang="en-US" altLang="ko-KR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급식보조</a:t>
                      </a:r>
                      <a:r>
                        <a:rPr lang="en-US" altLang="ko-KR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나들이 및 견학지원</a:t>
                      </a:r>
                      <a:r>
                        <a:rPr lang="en-US" altLang="ko-KR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대체인력</a:t>
                      </a:r>
                      <a:r>
                        <a:rPr lang="en-US" altLang="ko-KR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1" kern="1200" spc="0" baseline="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부모참여수업 등</a:t>
                      </a:r>
                    </a:p>
                  </a:txBody>
                  <a:tcPr marL="91438" marR="91438" marT="45685" marB="45685" anchor="ctr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4661033"/>
              </p:ext>
            </p:extLst>
          </p:nvPr>
        </p:nvGraphicFramePr>
        <p:xfrm>
          <a:off x="1777728" y="4437112"/>
          <a:ext cx="10078912" cy="72848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09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8482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u="none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38" marR="91438" marT="45685" marB="45685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연간운영계획</a:t>
                      </a:r>
                      <a:r>
                        <a:rPr lang="en-US" altLang="ko-KR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실시기록</a:t>
                      </a:r>
                      <a:r>
                        <a:rPr lang="en-US" altLang="ko-KR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운영일지 등</a:t>
                      </a:r>
                      <a:r>
                        <a:rPr lang="en-US" altLang="ko-KR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등 증빙자료 </a:t>
                      </a:r>
                      <a:endParaRPr lang="en-US" altLang="ko-KR" sz="1600" b="1" u="none" kern="1200" dirty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600" b="1" u="none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 4</a:t>
                      </a:r>
                      <a:r>
                        <a:rPr lang="ko-KR" altLang="en-US" sz="1600" b="1" u="none" spc="-10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 이상  실적 확인</a:t>
                      </a:r>
                      <a:endParaRPr lang="ko-KR" altLang="en-US" sz="1600" b="1" u="none" kern="1200" spc="-100" baseline="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91438" marR="91438" marT="45685" marB="4568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494178"/>
              </p:ext>
            </p:extLst>
          </p:nvPr>
        </p:nvGraphicFramePr>
        <p:xfrm>
          <a:off x="1777728" y="2780928"/>
          <a:ext cx="10078912" cy="167887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09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46906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</a:p>
                  </a:txBody>
                  <a:tcPr marL="91438" marR="91438" marT="45685" marB="45685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분기별 </a:t>
                      </a:r>
                      <a:r>
                        <a:rPr lang="en-US" altLang="ko-KR" sz="1800" b="1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800" b="1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회 이상</a:t>
                      </a:r>
                      <a:endParaRPr lang="en-US" altLang="ko-KR" sz="1800" b="1" kern="1200" dirty="0">
                        <a:solidFill>
                          <a:schemeClr val="accent6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①</a:t>
                      </a:r>
                      <a:r>
                        <a:rPr lang="ko-KR" altLang="en-US" sz="1600" b="1" u="sng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연간운영계획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② 실시 횟수 ③ </a:t>
                      </a:r>
                      <a:r>
                        <a:rPr lang="ko-KR" altLang="en-US" sz="1600" b="1" u="sng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실시기록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등 </a:t>
                      </a:r>
                      <a:r>
                        <a:rPr lang="ko-KR" altLang="en-US" sz="1800" b="1" u="sng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모두 충족 </a:t>
                      </a:r>
                      <a:endParaRPr lang="en-US" altLang="ko-KR" sz="1800" b="1" u="sng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단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②실시횟수만 충족 시 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50%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인정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(5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 부여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 </a:t>
                      </a:r>
                      <a:r>
                        <a:rPr lang="ko-KR" altLang="en-US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코로나로 인해 부모참여프로그램을 연기하고 관련 내용을 부모에게 안내하거나 실시간 화상을 통한  </a:t>
                      </a:r>
                      <a:endParaRPr lang="en-US" altLang="ko-KR" sz="1600" b="1" u="sng" dirty="0">
                        <a:solidFill>
                          <a:schemeClr val="accent4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u="none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</a:t>
                      </a:r>
                      <a:r>
                        <a:rPr lang="ko-KR" altLang="en-US" sz="1600" b="1" u="sng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부모참여프로그램을 실시한 경우 인정</a:t>
                      </a:r>
                    </a:p>
                  </a:txBody>
                  <a:tcPr marL="91438" marR="91438" marT="45685" marB="45685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7299631"/>
              </p:ext>
            </p:extLst>
          </p:nvPr>
        </p:nvGraphicFramePr>
        <p:xfrm>
          <a:off x="1777728" y="5177992"/>
          <a:ext cx="10078912" cy="41005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09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0059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91438" marR="91438" marT="45685" marB="4568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spc="-100" baseline="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</a:t>
                      </a:r>
                      <a:r>
                        <a:rPr lang="ko-KR" altLang="en-US" sz="1600" b="1" kern="1200" spc="-100" baseline="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점</a:t>
                      </a:r>
                    </a:p>
                  </a:txBody>
                  <a:tcPr marL="91438" marR="91438" marT="45685" marB="4568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3" name="그룹 12"/>
          <p:cNvGrpSpPr/>
          <p:nvPr/>
        </p:nvGrpSpPr>
        <p:grpSpPr>
          <a:xfrm>
            <a:off x="-96689" y="814351"/>
            <a:ext cx="1611835" cy="6035336"/>
            <a:chOff x="-96689" y="814351"/>
            <a:chExt cx="1611835" cy="6035336"/>
          </a:xfrm>
        </p:grpSpPr>
        <p:grpSp>
          <p:nvGrpSpPr>
            <p:cNvPr id="14" name="그룹 13"/>
            <p:cNvGrpSpPr/>
            <p:nvPr/>
          </p:nvGrpSpPr>
          <p:grpSpPr>
            <a:xfrm>
              <a:off x="-96689" y="814351"/>
              <a:ext cx="1608598" cy="6035336"/>
              <a:chOff x="-96689" y="814351"/>
              <a:chExt cx="1608598" cy="6035336"/>
            </a:xfrm>
          </p:grpSpPr>
          <p:sp>
            <p:nvSpPr>
              <p:cNvPr id="19" name="직사각형 18"/>
              <p:cNvSpPr/>
              <p:nvPr/>
            </p:nvSpPr>
            <p:spPr>
              <a:xfrm>
                <a:off x="8313" y="814351"/>
                <a:ext cx="1487488" cy="6035336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양쪽 모서리가 둥근 사각형 19"/>
              <p:cNvSpPr/>
              <p:nvPr/>
            </p:nvSpPr>
            <p:spPr>
              <a:xfrm>
                <a:off x="50338" y="1044831"/>
                <a:ext cx="144546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신입원아</a:t>
                </a:r>
                <a:endParaRPr lang="en-US" altLang="ko-KR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부모오리엔테이션</a:t>
                </a:r>
              </a:p>
            </p:txBody>
          </p:sp>
          <p:sp>
            <p:nvSpPr>
              <p:cNvPr id="21" name="양쪽 모서리가 둥근 사각형 20"/>
              <p:cNvSpPr/>
              <p:nvPr/>
            </p:nvSpPr>
            <p:spPr>
              <a:xfrm>
                <a:off x="98808" y="1508053"/>
                <a:ext cx="139699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부모개별상담</a:t>
                </a:r>
              </a:p>
            </p:txBody>
          </p:sp>
          <p:sp>
            <p:nvSpPr>
              <p:cNvPr id="22" name="양쪽 모서리가 둥근 사각형 21"/>
              <p:cNvSpPr/>
              <p:nvPr/>
            </p:nvSpPr>
            <p:spPr>
              <a:xfrm>
                <a:off x="-96689" y="1961587"/>
                <a:ext cx="1584177" cy="395940"/>
              </a:xfrm>
              <a:prstGeom prst="round2Same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어린이집 운영위원회</a:t>
                </a:r>
                <a:endParaRPr lang="en-US" altLang="ko-KR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en-US" altLang="ko-KR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/</a:t>
                </a:r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총회</a:t>
                </a:r>
              </a:p>
            </p:txBody>
          </p:sp>
          <p:sp>
            <p:nvSpPr>
              <p:cNvPr id="23" name="직사각형 22"/>
              <p:cNvSpPr/>
              <p:nvPr/>
            </p:nvSpPr>
            <p:spPr>
              <a:xfrm flipH="1">
                <a:off x="1466190" y="2789241"/>
                <a:ext cx="45719" cy="351727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650694" y="2442374"/>
                <a:ext cx="857927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부모교육</a:t>
                </a:r>
              </a:p>
            </p:txBody>
          </p:sp>
        </p:grpSp>
        <p:sp>
          <p:nvSpPr>
            <p:cNvPr id="15" name="직사각형 14"/>
            <p:cNvSpPr/>
            <p:nvPr/>
          </p:nvSpPr>
          <p:spPr>
            <a:xfrm>
              <a:off x="-65735" y="2780928"/>
              <a:ext cx="158088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 err="1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</a:t>
              </a:r>
              <a:r>
                <a:rPr lang="ko-KR" altLang="en-US" sz="14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프로그램</a:t>
              </a: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3194" y="3150576"/>
              <a:ext cx="151195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 만족도 조사</a:t>
              </a: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-65736" y="3520019"/>
              <a:ext cx="158088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부모어린이집 참관</a:t>
              </a: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270895" y="3876002"/>
              <a:ext cx="124425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자체 모니터링</a:t>
              </a: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28" name="양쪽 모서리가 둥근 사각형 27"/>
          <p:cNvSpPr/>
          <p:nvPr/>
        </p:nvSpPr>
        <p:spPr>
          <a:xfrm>
            <a:off x="1777728" y="1592588"/>
            <a:ext cx="4678312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마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부모참여프로그램</a:t>
            </a:r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(‘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열린어린이집의 날</a:t>
            </a:r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 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</a:t>
            </a:r>
            <a:r>
              <a:rPr lang="en-US" altLang="ko-KR" sz="16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ko-KR" altLang="en-US" sz="1600" b="1" u="sng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813073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6235787" y="3668837"/>
            <a:ext cx="493196" cy="365125"/>
          </a:xfrm>
        </p:spPr>
        <p:txBody>
          <a:bodyPr/>
          <a:lstStyle/>
          <a:p>
            <a:fld id="{BEC36F2B-4CC7-49A3-B5E6-136BC711333D}" type="slidenum">
              <a:rPr lang="ko-KR" altLang="en-US" sz="1000"/>
              <a:t>32</a:t>
            </a:fld>
            <a:endParaRPr lang="ko-KR" altLang="en-US" sz="1000" dirty="0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8595172"/>
              </p:ext>
            </p:extLst>
          </p:nvPr>
        </p:nvGraphicFramePr>
        <p:xfrm>
          <a:off x="1782846" y="2259096"/>
          <a:ext cx="10073793" cy="37781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64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7816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38" marR="91438" marT="45737" marB="45737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부모 대상으로 어린이집 환경</a:t>
                      </a:r>
                      <a:r>
                        <a:rPr lang="en-US" altLang="ko-KR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건강</a:t>
                      </a:r>
                      <a:r>
                        <a:rPr lang="en-US" altLang="ko-KR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보육과정</a:t>
                      </a:r>
                      <a:r>
                        <a:rPr lang="en-US" altLang="ko-KR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상호작용</a:t>
                      </a:r>
                      <a:r>
                        <a:rPr lang="en-US" altLang="ko-KR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운영의 개방성 등</a:t>
                      </a:r>
                      <a:r>
                        <a:rPr lang="ko-KR" altLang="en-US" sz="1600" b="1" kern="12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만족도 조사 실시 </a:t>
                      </a:r>
                    </a:p>
                  </a:txBody>
                  <a:tcPr marL="91438" marR="91438" marT="45737" marB="45737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940241"/>
              </p:ext>
            </p:extLst>
          </p:nvPr>
        </p:nvGraphicFramePr>
        <p:xfrm>
          <a:off x="1782846" y="3524544"/>
          <a:ext cx="10073793" cy="57915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64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9092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600" b="1" u="none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38" marR="91438" marT="45737" marB="4573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연간운영계획</a:t>
                      </a:r>
                      <a:r>
                        <a:rPr lang="en-US" altLang="ko-KR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u="none" kern="120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결과기록</a:t>
                      </a:r>
                      <a:r>
                        <a:rPr lang="en-US" altLang="ko-KR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운영일지 등</a:t>
                      </a:r>
                      <a:r>
                        <a:rPr lang="en-US" altLang="ko-KR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등 실시 관련 증빙자료</a:t>
                      </a:r>
                      <a:endParaRPr lang="en-US" altLang="ko-KR" sz="1600" b="1" u="none" kern="1200" dirty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* 1</a:t>
                      </a:r>
                      <a:r>
                        <a:rPr lang="ko-KR" altLang="en-US" sz="1600" b="1" u="none" spc="0" baseline="0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 이상 실적 확인 </a:t>
                      </a:r>
                      <a:endParaRPr lang="ko-KR" altLang="en-US" sz="1600" b="1" u="none" kern="1200" dirty="0">
                        <a:solidFill>
                          <a:schemeClr val="accent4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91438" marR="91438" marT="45737" marB="4573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506328"/>
              </p:ext>
            </p:extLst>
          </p:nvPr>
        </p:nvGraphicFramePr>
        <p:xfrm>
          <a:off x="1782846" y="2670820"/>
          <a:ext cx="10073793" cy="82510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2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64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25104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</a:p>
                  </a:txBody>
                  <a:tcPr marL="91438" marR="91438" marT="45737" marB="45737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연 </a:t>
                      </a:r>
                      <a:r>
                        <a:rPr lang="en-US" altLang="ko-KR" sz="1800" b="1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</a:t>
                      </a:r>
                      <a:r>
                        <a:rPr lang="ko-KR" altLang="en-US" sz="1800" b="1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회</a:t>
                      </a:r>
                      <a:r>
                        <a:rPr lang="ko-KR" altLang="en-US" sz="1800" b="1" kern="1200" dirty="0">
                          <a:solidFill>
                            <a:srgbClr val="C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endParaRPr lang="en-US" altLang="ko-KR" sz="1800" b="1" kern="1200" dirty="0">
                        <a:solidFill>
                          <a:srgbClr val="C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 </a:t>
                      </a:r>
                      <a:r>
                        <a:rPr lang="ko-KR" altLang="en-US" sz="1600" b="1" u="none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결과기록</a:t>
                      </a:r>
                      <a:r>
                        <a:rPr lang="ko-KR" altLang="en-US" sz="1600" b="1" u="none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등 </a:t>
                      </a:r>
                      <a:r>
                        <a:rPr lang="ko-KR" altLang="en-US" sz="1800" b="1" u="none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증빙자료를 통해 </a:t>
                      </a:r>
                      <a:r>
                        <a:rPr lang="ko-KR" altLang="en-US" sz="1800" b="1" u="none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조사여부가</a:t>
                      </a:r>
                      <a:r>
                        <a:rPr lang="ko-KR" altLang="en-US" sz="1800" b="1" u="none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확인되어야 함 </a:t>
                      </a:r>
                      <a:endParaRPr lang="en-US" altLang="ko-KR" sz="1800" b="1" u="none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8" marR="91438" marT="45737" marB="45737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77287"/>
              </p:ext>
            </p:extLst>
          </p:nvPr>
        </p:nvGraphicFramePr>
        <p:xfrm>
          <a:off x="1782846" y="4130996"/>
          <a:ext cx="10073793" cy="38618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64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6185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 점</a:t>
                      </a:r>
                    </a:p>
                  </a:txBody>
                  <a:tcPr marL="91438" marR="91438" marT="45737" marB="4573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4</a:t>
                      </a:r>
                      <a:r>
                        <a:rPr lang="ko-KR" altLang="en-US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점</a:t>
                      </a:r>
                    </a:p>
                  </a:txBody>
                  <a:tcPr marL="91438" marR="91438" marT="45737" marB="4573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3" name="그룹 12"/>
          <p:cNvGrpSpPr/>
          <p:nvPr/>
        </p:nvGrpSpPr>
        <p:grpSpPr>
          <a:xfrm>
            <a:off x="-96689" y="814351"/>
            <a:ext cx="1611835" cy="6035336"/>
            <a:chOff x="-96689" y="814351"/>
            <a:chExt cx="1611835" cy="6035336"/>
          </a:xfrm>
        </p:grpSpPr>
        <p:grpSp>
          <p:nvGrpSpPr>
            <p:cNvPr id="14" name="그룹 13"/>
            <p:cNvGrpSpPr/>
            <p:nvPr/>
          </p:nvGrpSpPr>
          <p:grpSpPr>
            <a:xfrm>
              <a:off x="-96689" y="814351"/>
              <a:ext cx="1608598" cy="6035336"/>
              <a:chOff x="-96689" y="814351"/>
              <a:chExt cx="1608598" cy="6035336"/>
            </a:xfrm>
          </p:grpSpPr>
          <p:sp>
            <p:nvSpPr>
              <p:cNvPr id="19" name="직사각형 18"/>
              <p:cNvSpPr/>
              <p:nvPr/>
            </p:nvSpPr>
            <p:spPr>
              <a:xfrm>
                <a:off x="3194" y="814351"/>
                <a:ext cx="1492607" cy="6035336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양쪽 모서리가 둥근 사각형 19"/>
              <p:cNvSpPr/>
              <p:nvPr/>
            </p:nvSpPr>
            <p:spPr>
              <a:xfrm>
                <a:off x="50338" y="1044831"/>
                <a:ext cx="144546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신입원아</a:t>
                </a:r>
                <a:endParaRPr lang="en-US" altLang="ko-KR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부모오리엔테이션</a:t>
                </a:r>
              </a:p>
            </p:txBody>
          </p:sp>
          <p:sp>
            <p:nvSpPr>
              <p:cNvPr id="21" name="양쪽 모서리가 둥근 사각형 20"/>
              <p:cNvSpPr/>
              <p:nvPr/>
            </p:nvSpPr>
            <p:spPr>
              <a:xfrm>
                <a:off x="98808" y="1508053"/>
                <a:ext cx="139699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부모개별상담</a:t>
                </a:r>
              </a:p>
            </p:txBody>
          </p:sp>
          <p:sp>
            <p:nvSpPr>
              <p:cNvPr id="22" name="양쪽 모서리가 둥근 사각형 21"/>
              <p:cNvSpPr/>
              <p:nvPr/>
            </p:nvSpPr>
            <p:spPr>
              <a:xfrm>
                <a:off x="-96689" y="1961587"/>
                <a:ext cx="1584177" cy="395940"/>
              </a:xfrm>
              <a:prstGeom prst="round2Same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어린이집 운영위원회</a:t>
                </a:r>
                <a:endParaRPr lang="en-US" altLang="ko-KR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en-US" altLang="ko-KR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/</a:t>
                </a:r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총회</a:t>
                </a:r>
              </a:p>
            </p:txBody>
          </p:sp>
          <p:sp>
            <p:nvSpPr>
              <p:cNvPr id="23" name="직사각형 22"/>
              <p:cNvSpPr/>
              <p:nvPr/>
            </p:nvSpPr>
            <p:spPr>
              <a:xfrm flipH="1">
                <a:off x="1466190" y="3140968"/>
                <a:ext cx="45719" cy="351727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650694" y="2442374"/>
                <a:ext cx="857927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부모교육</a:t>
                </a:r>
              </a:p>
            </p:txBody>
          </p:sp>
        </p:grpSp>
        <p:sp>
          <p:nvSpPr>
            <p:cNvPr id="15" name="직사각형 14"/>
            <p:cNvSpPr/>
            <p:nvPr/>
          </p:nvSpPr>
          <p:spPr>
            <a:xfrm>
              <a:off x="-65735" y="2780928"/>
              <a:ext cx="158088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</a:t>
              </a:r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프로그램</a:t>
              </a: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3194" y="3150576"/>
              <a:ext cx="151195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 만족도 조사</a:t>
              </a: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-65736" y="3520019"/>
              <a:ext cx="158088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부모어린이집 참관</a:t>
              </a: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270895" y="3876002"/>
              <a:ext cx="124425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자체 모니터링</a:t>
              </a: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28" name="양쪽 모서리가 둥근 사각형 27"/>
          <p:cNvSpPr/>
          <p:nvPr/>
        </p:nvSpPr>
        <p:spPr>
          <a:xfrm>
            <a:off x="1782846" y="1860974"/>
            <a:ext cx="2374056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바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 err="1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부모만족도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조사 </a:t>
            </a:r>
            <a:endParaRPr lang="ko-KR" altLang="en-US" sz="1600" b="1" u="sng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096865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49768"/>
              </p:ext>
            </p:extLst>
          </p:nvPr>
        </p:nvGraphicFramePr>
        <p:xfrm>
          <a:off x="1775520" y="2544365"/>
          <a:ext cx="10081120" cy="33531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4817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38" marR="91438" marT="45737" marB="45737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부모가 </a:t>
                      </a:r>
                      <a:r>
                        <a:rPr lang="ko-KR" altLang="en-US" sz="1600" b="1" kern="120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어린이집을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직접 방문하여 보육환경</a:t>
                      </a:r>
                      <a:r>
                        <a:rPr lang="en-US" altLang="ko-KR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보육내용 등을 참관하는 것</a:t>
                      </a:r>
                    </a:p>
                  </a:txBody>
                  <a:tcPr marL="91438" marR="91438" marT="45737" marB="45737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79769"/>
              </p:ext>
            </p:extLst>
          </p:nvPr>
        </p:nvGraphicFramePr>
        <p:xfrm>
          <a:off x="1775520" y="3599782"/>
          <a:ext cx="10081120" cy="40192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1923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38" marR="91438" marT="45737" marB="4573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현장확인</a:t>
                      </a:r>
                      <a:r>
                        <a:rPr lang="en-US" altLang="ko-KR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1" u="none" kern="120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상시운영</a:t>
                      </a:r>
                      <a:r>
                        <a:rPr lang="ko-KR" altLang="en-US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여부 </a:t>
                      </a:r>
                      <a:r>
                        <a:rPr lang="ko-KR" altLang="en-US" sz="1600" b="1" u="none" kern="120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면담확인</a:t>
                      </a:r>
                      <a:r>
                        <a:rPr lang="en-US" altLang="ko-KR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u="none" kern="1200" dirty="0" err="1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참관안내문</a:t>
                      </a:r>
                      <a:r>
                        <a:rPr lang="ko-KR" altLang="en-US" sz="1600" b="1" u="none" kern="1200" dirty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현장 게시</a:t>
                      </a:r>
                      <a:r>
                        <a:rPr lang="en-US" altLang="ko-KR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 </a:t>
                      </a:r>
                    </a:p>
                  </a:txBody>
                  <a:tcPr marL="91438" marR="91438" marT="45737" marB="4573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037841"/>
              </p:ext>
            </p:extLst>
          </p:nvPr>
        </p:nvGraphicFramePr>
        <p:xfrm>
          <a:off x="1775520" y="2913345"/>
          <a:ext cx="10081120" cy="68643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6434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</a:p>
                  </a:txBody>
                  <a:tcPr marL="91438" marR="91438" marT="45737" marB="45737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상시 연중 운영</a:t>
                      </a:r>
                      <a:endParaRPr lang="en-US" altLang="ko-KR" sz="1800" b="1" kern="1200" dirty="0">
                        <a:solidFill>
                          <a:schemeClr val="accent6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①</a:t>
                      </a:r>
                      <a:r>
                        <a:rPr lang="ko-KR" altLang="en-US" sz="1600" b="1" u="none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참관안내문</a:t>
                      </a:r>
                      <a:r>
                        <a:rPr lang="ko-KR" altLang="en-US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현장 게시</a:t>
                      </a:r>
                      <a:r>
                        <a:rPr lang="en-US" altLang="ko-KR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b="1" u="none" dirty="0" err="1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참관자격</a:t>
                      </a:r>
                      <a:r>
                        <a:rPr lang="en-US" altLang="ko-KR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시기 및 방법 등</a:t>
                      </a:r>
                      <a:r>
                        <a:rPr lang="en-US" altLang="ko-KR" sz="1600" b="1" u="none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</a:t>
                      </a:r>
                      <a:r>
                        <a:rPr lang="ko-KR" altLang="en-US" sz="1600" b="1" u="none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②</a:t>
                      </a:r>
                      <a:r>
                        <a:rPr lang="ko-KR" altLang="en-US" sz="1600" b="1" u="none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부모참관</a:t>
                      </a:r>
                      <a:r>
                        <a:rPr lang="ko-KR" altLang="en-US" sz="1600" b="1" u="none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600" b="1" u="none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상시운영</a:t>
                      </a:r>
                      <a:r>
                        <a:rPr lang="ko-KR" altLang="en-US" sz="1600" b="1" u="none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</a:t>
                      </a:r>
                      <a:r>
                        <a:rPr lang="ko-KR" altLang="en-US" sz="1800" b="1" u="none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모두 충족 </a:t>
                      </a:r>
                      <a:endParaRPr lang="en-US" altLang="ko-KR" sz="1800" b="1" u="none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38" marR="91438" marT="45737" marB="45737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1701656"/>
              </p:ext>
            </p:extLst>
          </p:nvPr>
        </p:nvGraphicFramePr>
        <p:xfrm>
          <a:off x="1775520" y="4018905"/>
          <a:ext cx="10081120" cy="33531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4817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rgbClr val="00206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 점</a:t>
                      </a:r>
                    </a:p>
                  </a:txBody>
                  <a:tcPr marL="91438" marR="91438" marT="45737" marB="45737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6</a:t>
                      </a:r>
                      <a:r>
                        <a:rPr lang="ko-KR" altLang="en-US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점</a:t>
                      </a:r>
                    </a:p>
                  </a:txBody>
                  <a:tcPr marL="91438" marR="91438" marT="45737" marB="4573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-96689" y="814351"/>
            <a:ext cx="1611835" cy="6035336"/>
            <a:chOff x="-96689" y="814351"/>
            <a:chExt cx="1611835" cy="6035336"/>
          </a:xfrm>
        </p:grpSpPr>
        <p:grpSp>
          <p:nvGrpSpPr>
            <p:cNvPr id="14" name="그룹 13"/>
            <p:cNvGrpSpPr/>
            <p:nvPr/>
          </p:nvGrpSpPr>
          <p:grpSpPr>
            <a:xfrm>
              <a:off x="-96689" y="814351"/>
              <a:ext cx="1608598" cy="6035336"/>
              <a:chOff x="-96689" y="814351"/>
              <a:chExt cx="1608598" cy="6035336"/>
            </a:xfrm>
          </p:grpSpPr>
          <p:sp>
            <p:nvSpPr>
              <p:cNvPr id="19" name="직사각형 18"/>
              <p:cNvSpPr/>
              <p:nvPr/>
            </p:nvSpPr>
            <p:spPr>
              <a:xfrm>
                <a:off x="3194" y="814351"/>
                <a:ext cx="1492607" cy="6035336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양쪽 모서리가 둥근 사각형 19"/>
              <p:cNvSpPr/>
              <p:nvPr/>
            </p:nvSpPr>
            <p:spPr>
              <a:xfrm>
                <a:off x="50338" y="1044831"/>
                <a:ext cx="144546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신입원아</a:t>
                </a:r>
                <a:endParaRPr lang="en-US" altLang="ko-KR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부모오리엔테이션</a:t>
                </a:r>
              </a:p>
            </p:txBody>
          </p:sp>
          <p:sp>
            <p:nvSpPr>
              <p:cNvPr id="21" name="양쪽 모서리가 둥근 사각형 20"/>
              <p:cNvSpPr/>
              <p:nvPr/>
            </p:nvSpPr>
            <p:spPr>
              <a:xfrm>
                <a:off x="98808" y="1508053"/>
                <a:ext cx="139699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부모개별상담</a:t>
                </a:r>
              </a:p>
            </p:txBody>
          </p:sp>
          <p:sp>
            <p:nvSpPr>
              <p:cNvPr id="22" name="양쪽 모서리가 둥근 사각형 21"/>
              <p:cNvSpPr/>
              <p:nvPr/>
            </p:nvSpPr>
            <p:spPr>
              <a:xfrm>
                <a:off x="-96689" y="1961587"/>
                <a:ext cx="1584177" cy="395940"/>
              </a:xfrm>
              <a:prstGeom prst="round2Same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어린이집 운영위원회</a:t>
                </a:r>
                <a:endParaRPr lang="en-US" altLang="ko-KR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en-US" altLang="ko-KR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/</a:t>
                </a:r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총회</a:t>
                </a:r>
              </a:p>
            </p:txBody>
          </p:sp>
          <p:sp>
            <p:nvSpPr>
              <p:cNvPr id="23" name="직사각형 22"/>
              <p:cNvSpPr/>
              <p:nvPr/>
            </p:nvSpPr>
            <p:spPr>
              <a:xfrm flipH="1">
                <a:off x="1466190" y="3538349"/>
                <a:ext cx="45719" cy="351727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650694" y="2442374"/>
                <a:ext cx="857927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부모교육</a:t>
                </a:r>
              </a:p>
            </p:txBody>
          </p:sp>
        </p:grpSp>
        <p:sp>
          <p:nvSpPr>
            <p:cNvPr id="15" name="직사각형 14"/>
            <p:cNvSpPr/>
            <p:nvPr/>
          </p:nvSpPr>
          <p:spPr>
            <a:xfrm>
              <a:off x="-65735" y="2780928"/>
              <a:ext cx="158088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</a:t>
              </a:r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프로그램</a:t>
              </a: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3194" y="3150576"/>
              <a:ext cx="151195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 만족도 조사</a:t>
              </a: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-65736" y="3520019"/>
              <a:ext cx="158088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부모어린이집 참관</a:t>
              </a: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270895" y="3876002"/>
              <a:ext cx="124425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자체 모니터링</a:t>
              </a: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27" name="양쪽 모서리가 둥근 사각형 26"/>
          <p:cNvSpPr/>
          <p:nvPr/>
        </p:nvSpPr>
        <p:spPr>
          <a:xfrm>
            <a:off x="1775520" y="2132856"/>
            <a:ext cx="2664296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사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부모어린이집 참관</a:t>
            </a:r>
            <a:endParaRPr lang="ko-KR" altLang="en-US" sz="1600" b="1" u="sng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517700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726151"/>
              </p:ext>
            </p:extLst>
          </p:nvPr>
        </p:nvGraphicFramePr>
        <p:xfrm>
          <a:off x="1782846" y="1906072"/>
          <a:ext cx="10073793" cy="3708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64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0512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2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55" marR="91455" marT="45700" marB="45700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15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부모가 </a:t>
                      </a:r>
                      <a:r>
                        <a:rPr lang="ko-KR" altLang="en-US" sz="1600" b="1" kern="1200" spc="-150" baseline="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어린이집을</a:t>
                      </a:r>
                      <a:r>
                        <a:rPr lang="ko-KR" altLang="en-US" sz="1600" b="1" kern="1200" spc="-15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직접 방문하여 건강안전급식위생에 대한 모니터링 실시 및 전 부모에게 계획 및 결과 공지 </a:t>
                      </a:r>
                    </a:p>
                  </a:txBody>
                  <a:tcPr marL="91455" marR="91455" marT="45700" marB="45700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3756492"/>
              </p:ext>
            </p:extLst>
          </p:nvPr>
        </p:nvGraphicFramePr>
        <p:xfrm>
          <a:off x="1775520" y="3582541"/>
          <a:ext cx="10073793" cy="11582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64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26641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55" marR="91455" marT="45700" marB="4570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자체 </a:t>
                      </a:r>
                      <a:r>
                        <a:rPr lang="ko-KR" altLang="en-US" sz="1600" b="1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점검표</a:t>
                      </a:r>
                      <a:r>
                        <a:rPr lang="en-US" altLang="ko-KR" sz="18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실시계획 및 결과 </a:t>
                      </a:r>
                      <a:r>
                        <a:rPr lang="ko-KR" altLang="en-US" sz="1600" b="1" dirty="0" err="1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안내기록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등 증빙자료 </a:t>
                      </a:r>
                      <a:endParaRPr lang="en-US" altLang="ko-KR" sz="1800" b="1" u="sng" dirty="0">
                        <a:solidFill>
                          <a:schemeClr val="accent4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800" b="1" u="none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800" b="1" u="none" dirty="0">
                          <a:solidFill>
                            <a:schemeClr val="accent4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 이상 실적 확인</a:t>
                      </a:r>
                      <a:endParaRPr lang="en-US" altLang="ko-KR" sz="1800" b="1" u="none" dirty="0">
                        <a:solidFill>
                          <a:schemeClr val="accent4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endParaRPr lang="en-US" altLang="ko-KR" sz="1800" b="1" u="sng" dirty="0">
                        <a:solidFill>
                          <a:schemeClr val="accent4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ko-KR" altLang="en-US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자체모니터링 </a:t>
                      </a:r>
                      <a:r>
                        <a:rPr lang="ko-KR" altLang="en-US" sz="16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점검표</a:t>
                      </a:r>
                      <a:r>
                        <a:rPr lang="en-US" altLang="ko-KR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부모모니터링단 </a:t>
                      </a:r>
                      <a:r>
                        <a:rPr lang="ko-KR" altLang="en-US" sz="16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점검표</a:t>
                      </a:r>
                      <a:r>
                        <a:rPr lang="en-US" altLang="ko-KR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6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어린이집</a:t>
                      </a:r>
                      <a:r>
                        <a:rPr lang="ko-KR" altLang="en-US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평가 </a:t>
                      </a:r>
                      <a:r>
                        <a:rPr lang="ko-KR" altLang="en-US" sz="16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점검표</a:t>
                      </a:r>
                      <a:r>
                        <a:rPr lang="ko-KR" altLang="en-US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등 활용</a:t>
                      </a:r>
                      <a:endParaRPr lang="en-US" altLang="ko-KR" sz="16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55" marR="91455" marT="45700" marB="4570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9659111"/>
              </p:ext>
            </p:extLst>
          </p:nvPr>
        </p:nvGraphicFramePr>
        <p:xfrm>
          <a:off x="1782846" y="2306463"/>
          <a:ext cx="10073793" cy="127356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64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73564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</a:p>
                  </a:txBody>
                  <a:tcPr marL="91455" marR="91455" marT="45700" marB="45700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 </a:t>
                      </a:r>
                      <a:r>
                        <a:rPr lang="en-US" altLang="ko-KR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</a:t>
                      </a: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회</a:t>
                      </a:r>
                      <a:r>
                        <a:rPr lang="ko-KR" altLang="en-US" sz="1800" b="1" dirty="0">
                          <a:solidFill>
                            <a:srgbClr val="C0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endParaRPr lang="en-US" altLang="ko-KR" sz="1800" b="1" dirty="0">
                        <a:solidFill>
                          <a:srgbClr val="C00000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endParaRPr lang="en-US" altLang="ko-KR" sz="6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-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①자체 부모모니터링 실시 ② 전</a:t>
                      </a:r>
                      <a:r>
                        <a:rPr lang="ko-KR" altLang="en-US" sz="1600" b="1" baseline="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부모 대상 자체모니터링 실시 계획 및 결과 공지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800" b="1" u="sng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모두 충족 </a:t>
                      </a:r>
                      <a:endParaRPr lang="en-US" altLang="ko-KR" sz="1800" b="1" u="sng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55" marR="91455" marT="45700" marB="45700" anchor="ctr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468450"/>
              </p:ext>
            </p:extLst>
          </p:nvPr>
        </p:nvGraphicFramePr>
        <p:xfrm>
          <a:off x="1782846" y="4767342"/>
          <a:ext cx="10073793" cy="3708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7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964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5888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2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91455" marR="91455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4</a:t>
                      </a:r>
                      <a:r>
                        <a:rPr lang="ko-KR" altLang="en-US" sz="1600" b="1" u="none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점</a:t>
                      </a:r>
                    </a:p>
                  </a:txBody>
                  <a:tcPr marL="91455" marR="91455" marT="45700" marB="4570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4" name="그룹 13"/>
          <p:cNvGrpSpPr/>
          <p:nvPr/>
        </p:nvGrpSpPr>
        <p:grpSpPr>
          <a:xfrm>
            <a:off x="-96689" y="814351"/>
            <a:ext cx="1611835" cy="6035336"/>
            <a:chOff x="-96689" y="814351"/>
            <a:chExt cx="1611835" cy="6035336"/>
          </a:xfrm>
        </p:grpSpPr>
        <p:grpSp>
          <p:nvGrpSpPr>
            <p:cNvPr id="15" name="그룹 14"/>
            <p:cNvGrpSpPr/>
            <p:nvPr/>
          </p:nvGrpSpPr>
          <p:grpSpPr>
            <a:xfrm>
              <a:off x="-96689" y="814351"/>
              <a:ext cx="1608598" cy="6035336"/>
              <a:chOff x="-96689" y="814351"/>
              <a:chExt cx="1608598" cy="6035336"/>
            </a:xfrm>
          </p:grpSpPr>
          <p:sp>
            <p:nvSpPr>
              <p:cNvPr id="21" name="직사각형 20"/>
              <p:cNvSpPr/>
              <p:nvPr/>
            </p:nvSpPr>
            <p:spPr>
              <a:xfrm>
                <a:off x="3194" y="814351"/>
                <a:ext cx="1492607" cy="6035336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" name="양쪽 모서리가 둥근 사각형 21"/>
              <p:cNvSpPr/>
              <p:nvPr/>
            </p:nvSpPr>
            <p:spPr>
              <a:xfrm>
                <a:off x="50338" y="1044831"/>
                <a:ext cx="144546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신입원아</a:t>
                </a:r>
                <a:endParaRPr lang="en-US" altLang="ko-KR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부모오리엔테이션</a:t>
                </a:r>
              </a:p>
            </p:txBody>
          </p:sp>
          <p:sp>
            <p:nvSpPr>
              <p:cNvPr id="23" name="양쪽 모서리가 둥근 사각형 22"/>
              <p:cNvSpPr/>
              <p:nvPr/>
            </p:nvSpPr>
            <p:spPr>
              <a:xfrm>
                <a:off x="98808" y="1508053"/>
                <a:ext cx="139699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부모개별상담</a:t>
                </a:r>
              </a:p>
            </p:txBody>
          </p:sp>
          <p:sp>
            <p:nvSpPr>
              <p:cNvPr id="24" name="양쪽 모서리가 둥근 사각형 23"/>
              <p:cNvSpPr/>
              <p:nvPr/>
            </p:nvSpPr>
            <p:spPr>
              <a:xfrm>
                <a:off x="-96689" y="1961587"/>
                <a:ext cx="1584177" cy="395940"/>
              </a:xfrm>
              <a:prstGeom prst="round2Same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어린이집 운영위원회</a:t>
                </a:r>
                <a:endParaRPr lang="en-US" altLang="ko-KR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en-US" altLang="ko-KR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/</a:t>
                </a:r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총회</a:t>
                </a:r>
              </a:p>
            </p:txBody>
          </p:sp>
          <p:sp>
            <p:nvSpPr>
              <p:cNvPr id="25" name="직사각형 24"/>
              <p:cNvSpPr/>
              <p:nvPr/>
            </p:nvSpPr>
            <p:spPr>
              <a:xfrm flipH="1">
                <a:off x="1466190" y="3869361"/>
                <a:ext cx="45719" cy="351727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650694" y="2442374"/>
                <a:ext cx="857927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부모교육</a:t>
                </a:r>
              </a:p>
            </p:txBody>
          </p:sp>
        </p:grpSp>
        <p:sp>
          <p:nvSpPr>
            <p:cNvPr id="17" name="직사각형 16"/>
            <p:cNvSpPr/>
            <p:nvPr/>
          </p:nvSpPr>
          <p:spPr>
            <a:xfrm>
              <a:off x="-65735" y="2780928"/>
              <a:ext cx="158088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</a:t>
              </a:r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프로그램</a:t>
              </a: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194" y="3150576"/>
              <a:ext cx="151195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 만족도 조사</a:t>
              </a: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-65736" y="3520019"/>
              <a:ext cx="158088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부모어린이집 참관</a:t>
              </a: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270895" y="3876002"/>
              <a:ext cx="124425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자체 모니터링</a:t>
              </a: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30" name="양쪽 모서리가 둥근 사각형 29"/>
          <p:cNvSpPr/>
          <p:nvPr/>
        </p:nvSpPr>
        <p:spPr>
          <a:xfrm>
            <a:off x="1775520" y="1499452"/>
            <a:ext cx="2160240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자체 모니터링</a:t>
            </a:r>
            <a:endParaRPr lang="ko-KR" altLang="en-US" sz="1600" b="1" u="sng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01870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-96689" y="814351"/>
            <a:ext cx="1611835" cy="6035336"/>
            <a:chOff x="-96689" y="814351"/>
            <a:chExt cx="1611835" cy="6035336"/>
          </a:xfrm>
        </p:grpSpPr>
        <p:grpSp>
          <p:nvGrpSpPr>
            <p:cNvPr id="15" name="그룹 14"/>
            <p:cNvGrpSpPr/>
            <p:nvPr/>
          </p:nvGrpSpPr>
          <p:grpSpPr>
            <a:xfrm>
              <a:off x="-96689" y="814351"/>
              <a:ext cx="1608598" cy="6035336"/>
              <a:chOff x="-96689" y="814351"/>
              <a:chExt cx="1608598" cy="6035336"/>
            </a:xfrm>
          </p:grpSpPr>
          <p:sp>
            <p:nvSpPr>
              <p:cNvPr id="21" name="직사각형 20"/>
              <p:cNvSpPr/>
              <p:nvPr/>
            </p:nvSpPr>
            <p:spPr>
              <a:xfrm>
                <a:off x="3194" y="814351"/>
                <a:ext cx="1492607" cy="6035336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" name="양쪽 모서리가 둥근 사각형 21"/>
              <p:cNvSpPr/>
              <p:nvPr/>
            </p:nvSpPr>
            <p:spPr>
              <a:xfrm>
                <a:off x="50338" y="1044831"/>
                <a:ext cx="144546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 err="1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신입원아</a:t>
                </a:r>
                <a:endParaRPr lang="en-US" altLang="ko-KR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부모오리엔테이션</a:t>
                </a:r>
              </a:p>
            </p:txBody>
          </p:sp>
          <p:sp>
            <p:nvSpPr>
              <p:cNvPr id="23" name="양쪽 모서리가 둥근 사각형 22"/>
              <p:cNvSpPr/>
              <p:nvPr/>
            </p:nvSpPr>
            <p:spPr>
              <a:xfrm>
                <a:off x="98808" y="1508053"/>
                <a:ext cx="1396993" cy="395940"/>
              </a:xfrm>
              <a:prstGeom prst="round2SameRect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부모개별상담</a:t>
                </a:r>
              </a:p>
            </p:txBody>
          </p:sp>
          <p:sp>
            <p:nvSpPr>
              <p:cNvPr id="24" name="양쪽 모서리가 둥근 사각형 23"/>
              <p:cNvSpPr/>
              <p:nvPr/>
            </p:nvSpPr>
            <p:spPr>
              <a:xfrm>
                <a:off x="-96689" y="1961587"/>
                <a:ext cx="1584177" cy="395940"/>
              </a:xfrm>
              <a:prstGeom prst="round2Same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2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어린이집 운영위원회</a:t>
                </a:r>
                <a:endParaRPr lang="en-US" altLang="ko-KR" sz="12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endParaRPr>
              </a:p>
              <a:p>
                <a:pPr algn="r"/>
                <a:r>
                  <a:rPr lang="en-US" altLang="ko-KR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/</a:t>
                </a:r>
                <a:r>
                  <a:rPr lang="ko-KR" altLang="en-US" sz="12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총회</a:t>
                </a:r>
              </a:p>
            </p:txBody>
          </p:sp>
          <p:sp>
            <p:nvSpPr>
              <p:cNvPr id="25" name="직사각형 24"/>
              <p:cNvSpPr/>
              <p:nvPr/>
            </p:nvSpPr>
            <p:spPr>
              <a:xfrm flipH="1">
                <a:off x="1466190" y="3869361"/>
                <a:ext cx="45719" cy="351727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650694" y="2442374"/>
                <a:ext cx="857927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/>
                <a:r>
                  <a:rPr lang="ko-KR" altLang="en-US" sz="14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나눔고딕" panose="020D0604000000000000" pitchFamily="50" charset="-127"/>
                    <a:ea typeface="나눔고딕" panose="020D0604000000000000" pitchFamily="50" charset="-127"/>
                  </a:rPr>
                  <a:t>부모교육</a:t>
                </a:r>
              </a:p>
            </p:txBody>
          </p:sp>
        </p:grpSp>
        <p:sp>
          <p:nvSpPr>
            <p:cNvPr id="17" name="직사각형 16"/>
            <p:cNvSpPr/>
            <p:nvPr/>
          </p:nvSpPr>
          <p:spPr>
            <a:xfrm>
              <a:off x="-65735" y="2780928"/>
              <a:ext cx="158088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</a:t>
              </a:r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프로그램</a:t>
              </a: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194" y="3150576"/>
              <a:ext cx="151195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 만족도 조사</a:t>
              </a: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-65736" y="3520019"/>
              <a:ext cx="158088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부모어린이집 참관</a:t>
              </a: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270895" y="3876002"/>
              <a:ext cx="124425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ko-KR" altLang="en-US" sz="14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자체 모니터링</a:t>
              </a: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4776" y="964690"/>
            <a:ext cx="3417520" cy="498732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1868" y="1563679"/>
            <a:ext cx="3366100" cy="511535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54034" y="964690"/>
            <a:ext cx="3608859" cy="505659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6160" y="1568005"/>
            <a:ext cx="3634820" cy="5111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7012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지속가능성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-240704" y="814351"/>
            <a:ext cx="1752613" cy="6035336"/>
            <a:chOff x="-240704" y="814351"/>
            <a:chExt cx="1752613" cy="6035336"/>
          </a:xfrm>
        </p:grpSpPr>
        <p:sp>
          <p:nvSpPr>
            <p:cNvPr id="21" name="직사각형 20"/>
            <p:cNvSpPr/>
            <p:nvPr/>
          </p:nvSpPr>
          <p:spPr>
            <a:xfrm>
              <a:off x="3194" y="814351"/>
              <a:ext cx="1492607" cy="603533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-240704" y="1044831"/>
              <a:ext cx="1736505" cy="395940"/>
            </a:xfrm>
            <a:prstGeom prst="round2Same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400" b="1" spc="-100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부모참여활동 선호 </a:t>
              </a:r>
              <a:endParaRPr lang="en-US" altLang="ko-KR" sz="1400" b="1" spc="-100" dirty="0"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r"/>
              <a:r>
                <a:rPr lang="ko-KR" altLang="en-US" sz="14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및 참여의견조사</a:t>
              </a:r>
              <a:endParaRPr lang="ko-KR" altLang="en-US" sz="1200" b="1" dirty="0"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3" name="양쪽 모서리가 둥근 사각형 22"/>
            <p:cNvSpPr/>
            <p:nvPr/>
          </p:nvSpPr>
          <p:spPr>
            <a:xfrm>
              <a:off x="-168696" y="1592900"/>
              <a:ext cx="1664497" cy="395940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부모참여활동</a:t>
              </a:r>
              <a:endPara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r"/>
              <a:r>
                <a:rPr lang="ko-KR" altLang="en-US" sz="14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정기안내</a:t>
              </a:r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및 공지</a:t>
              </a:r>
            </a:p>
          </p:txBody>
        </p:sp>
        <p:sp>
          <p:nvSpPr>
            <p:cNvPr id="25" name="직사각형 24"/>
            <p:cNvSpPr/>
            <p:nvPr/>
          </p:nvSpPr>
          <p:spPr>
            <a:xfrm flipH="1">
              <a:off x="1466190" y="1052736"/>
              <a:ext cx="45719" cy="35172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7918124"/>
              </p:ext>
            </p:extLst>
          </p:nvPr>
        </p:nvGraphicFramePr>
        <p:xfrm>
          <a:off x="1758327" y="3922453"/>
          <a:ext cx="9374664" cy="7264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88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860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758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  <a:defRPr/>
                      </a:pPr>
                      <a:r>
                        <a:rPr lang="ko-KR" altLang="en-US" sz="1600" b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/>
                          <a:ea typeface="나눔고딕"/>
                        </a:rPr>
                        <a:t>확인방법</a:t>
                      </a:r>
                    </a:p>
                  </a:txBody>
                  <a:tcPr marL="91455" marR="91455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2500"/>
                        </a:lnSpc>
                        <a:defRPr/>
                      </a:pPr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수요조사 </a:t>
                      </a:r>
                      <a:r>
                        <a:rPr lang="ko-KR" altLang="en-US" sz="1600" b="1" u="sng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결과기록</a:t>
                      </a:r>
                      <a:r>
                        <a:rPr lang="en-US" altLang="ko-KR" sz="1600" b="1" u="sng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, </a:t>
                      </a:r>
                      <a:r>
                        <a:rPr lang="ko-KR" altLang="en-US" sz="1600" b="1" u="sng">
                          <a:solidFill>
                            <a:schemeClr val="accent6"/>
                          </a:solidFill>
                          <a:latin typeface="나눔고딕"/>
                          <a:ea typeface="나눔고딕"/>
                        </a:rPr>
                        <a:t>수요조사 반영여부</a:t>
                      </a:r>
                      <a:r>
                        <a:rPr lang="ko-KR" altLang="en-US" sz="1600" b="1">
                          <a:solidFill>
                            <a:schemeClr val="accent6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  <a:r>
                        <a:rPr lang="ko-KR" altLang="en-US" sz="1600" b="1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등 증빙자료</a:t>
                      </a:r>
                    </a:p>
                    <a:p>
                      <a:pPr latinLnBrk="1">
                        <a:lnSpc>
                          <a:spcPts val="2500"/>
                        </a:lnSpc>
                        <a:defRPr/>
                      </a:pPr>
                      <a:r>
                        <a:rPr lang="en-US" altLang="ko-KR" sz="1600" b="1" spc="0" baseline="0">
                          <a:solidFill>
                            <a:srgbClr val="0070C0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  <a:r>
                        <a:rPr lang="en-US" altLang="ko-KR" sz="1600" b="1" u="sng" spc="0" baseline="0">
                          <a:solidFill>
                            <a:schemeClr val="accent4"/>
                          </a:solidFill>
                          <a:latin typeface="나눔고딕"/>
                          <a:ea typeface="나눔고딕"/>
                        </a:rPr>
                        <a:t>* 1</a:t>
                      </a:r>
                      <a:r>
                        <a:rPr lang="ko-KR" altLang="en-US" sz="1600" b="1" u="sng" spc="0" baseline="0">
                          <a:solidFill>
                            <a:schemeClr val="accent4"/>
                          </a:solidFill>
                          <a:latin typeface="나눔고딕"/>
                          <a:ea typeface="나눔고딕"/>
                        </a:rPr>
                        <a:t>회 이상 실적 확인 </a:t>
                      </a:r>
                      <a:endParaRPr lang="ko-KR" altLang="en-US" sz="1800" b="1" u="sng">
                        <a:solidFill>
                          <a:schemeClr val="accent4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55" marR="91455" marT="45700" marB="4570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096266"/>
              </p:ext>
            </p:extLst>
          </p:nvPr>
        </p:nvGraphicFramePr>
        <p:xfrm>
          <a:off x="1761896" y="2636912"/>
          <a:ext cx="9374664" cy="127356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88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860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73564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  <a:defRPr/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/>
                          <a:ea typeface="나눔고딕"/>
                        </a:rPr>
                        <a:t>평정기준</a:t>
                      </a:r>
                    </a:p>
                  </a:txBody>
                  <a:tcPr marL="91455" marR="91455" marT="45700" marB="45700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ts val="2200"/>
                        </a:lnSpc>
                        <a:defRPr/>
                      </a:pP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/>
                          <a:ea typeface="나눔고딕"/>
                        </a:rPr>
                        <a:t>연 </a:t>
                      </a:r>
                      <a:r>
                        <a:rPr lang="en-US" altLang="ko-KR" sz="1800" b="1" dirty="0">
                          <a:solidFill>
                            <a:schemeClr val="accent6"/>
                          </a:solidFill>
                          <a:latin typeface="나눔고딕"/>
                          <a:ea typeface="나눔고딕"/>
                        </a:rPr>
                        <a:t>1</a:t>
                      </a:r>
                      <a:r>
                        <a:rPr lang="ko-KR" altLang="en-US" sz="1800" b="1" dirty="0">
                          <a:solidFill>
                            <a:schemeClr val="accent6"/>
                          </a:solidFill>
                          <a:latin typeface="나눔고딕"/>
                          <a:ea typeface="나눔고딕"/>
                        </a:rPr>
                        <a:t>회</a:t>
                      </a:r>
                      <a:r>
                        <a:rPr lang="ko-KR" altLang="en-US" sz="1800" b="1" dirty="0">
                          <a:solidFill>
                            <a:srgbClr val="C00000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</a:p>
                    <a:p>
                      <a:pPr latinLnBrk="1">
                        <a:lnSpc>
                          <a:spcPts val="2200"/>
                        </a:lnSpc>
                        <a:defRPr/>
                      </a:pP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①</a:t>
                      </a:r>
                      <a:r>
                        <a:rPr lang="ko-KR" altLang="en-US" sz="1600" b="1" u="sng" dirty="0">
                          <a:solidFill>
                            <a:schemeClr val="accent6"/>
                          </a:solidFill>
                          <a:latin typeface="나눔고딕"/>
                          <a:ea typeface="나눔고딕"/>
                        </a:rPr>
                        <a:t>결과기록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②</a:t>
                      </a:r>
                      <a:r>
                        <a:rPr lang="ko-KR" altLang="en-US" sz="1600" b="1" u="sng" dirty="0">
                          <a:solidFill>
                            <a:schemeClr val="accent6"/>
                          </a:solidFill>
                          <a:latin typeface="나눔고딕"/>
                          <a:ea typeface="나눔고딕"/>
                        </a:rPr>
                        <a:t>수요조사 반영여부</a:t>
                      </a:r>
                      <a:r>
                        <a:rPr lang="en-US" altLang="ko-KR" sz="1600" b="1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ko-KR" altLang="en-US" sz="1600" b="1" u="sng" dirty="0">
                          <a:solidFill>
                            <a:schemeClr val="accent6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  <a:r>
                        <a:rPr lang="ko-KR" altLang="en-US" sz="1600" b="1" u="sng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등 </a:t>
                      </a:r>
                      <a:r>
                        <a:rPr lang="ko-KR" altLang="en-US" sz="1800" b="1" u="sng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모두 충족 </a:t>
                      </a:r>
                    </a:p>
                    <a:p>
                      <a:pPr latinLnBrk="1">
                        <a:lnSpc>
                          <a:spcPts val="2200"/>
                        </a:lnSpc>
                        <a:defRPr/>
                      </a:pPr>
                      <a:r>
                        <a:rPr lang="en-US" altLang="ko-KR" sz="1600" b="1" u="none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  <a:r>
                        <a:rPr lang="en-US" altLang="ko-KR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ko-KR" altLang="en-US" sz="1600" b="1" u="sng" spc="-10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수요조사 </a:t>
                      </a:r>
                      <a:r>
                        <a:rPr lang="ko-KR" altLang="en-US" sz="1600" b="1" u="sng" spc="-10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반영여부는</a:t>
                      </a:r>
                      <a:r>
                        <a:rPr lang="ko-KR" altLang="en-US" sz="1600" b="1" u="sng" spc="-10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  <a:r>
                        <a:rPr lang="ko-KR" altLang="en-US" sz="1600" b="1" u="sng" spc="-10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참여성</a:t>
                      </a:r>
                      <a:r>
                        <a:rPr lang="en-US" altLang="ko-KR" sz="1600" b="1" u="sng" spc="-10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(‘</a:t>
                      </a:r>
                      <a:r>
                        <a:rPr lang="ko-KR" altLang="en-US" sz="1600" b="1" u="sng" spc="-10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부모교육</a:t>
                      </a:r>
                      <a:r>
                        <a:rPr lang="en-US" altLang="ko-KR" sz="1600" b="1" u="sng" spc="-10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’</a:t>
                      </a:r>
                      <a:r>
                        <a:rPr lang="ko-KR" altLang="en-US" sz="1600" b="1" u="sng" spc="-10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 또는 </a:t>
                      </a:r>
                      <a:r>
                        <a:rPr lang="en-US" altLang="ko-KR" sz="1600" b="1" u="sng" spc="-10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‘</a:t>
                      </a:r>
                      <a:r>
                        <a:rPr lang="ko-KR" altLang="en-US" sz="1600" b="1" u="sng" spc="-10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부모참여프로그램</a:t>
                      </a:r>
                      <a:r>
                        <a:rPr lang="en-US" altLang="ko-KR" sz="1600" b="1" u="sng" spc="-10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’</a:t>
                      </a:r>
                      <a:r>
                        <a:rPr lang="ko-KR" altLang="en-US" sz="1600" b="1" u="sng" spc="-10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 등</a:t>
                      </a:r>
                      <a:r>
                        <a:rPr lang="en-US" altLang="ko-KR" sz="1600" b="1" u="sng" spc="-10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)</a:t>
                      </a:r>
                      <a:r>
                        <a:rPr lang="ko-KR" altLang="en-US" sz="1600" b="1" u="sng" spc="-10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에서 확인</a:t>
                      </a:r>
                      <a:r>
                        <a:rPr lang="en-US" altLang="ko-KR" sz="1600" b="1" u="sng" spc="-10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(</a:t>
                      </a:r>
                      <a:r>
                        <a:rPr lang="ko-KR" altLang="en-US" sz="1600" b="1" u="sng" spc="-10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내용</a:t>
                      </a:r>
                      <a:r>
                        <a:rPr lang="en-US" altLang="ko-KR" sz="1600" b="1" u="sng" spc="-10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, </a:t>
                      </a:r>
                      <a:r>
                        <a:rPr lang="ko-KR" altLang="en-US" sz="1600" b="1" u="sng" spc="-10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시간</a:t>
                      </a:r>
                      <a:r>
                        <a:rPr lang="en-US" altLang="ko-KR" sz="1600" b="1" u="sng" spc="-10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, </a:t>
                      </a:r>
                      <a:r>
                        <a:rPr lang="ko-KR" altLang="en-US" sz="1600" b="1" u="sng" spc="-10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대상 등</a:t>
                      </a:r>
                      <a:r>
                        <a:rPr lang="en-US" altLang="ko-KR" sz="1600" b="1" u="sng" spc="-10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)</a:t>
                      </a:r>
                    </a:p>
                    <a:p>
                      <a:pPr latinLnBrk="1">
                        <a:lnSpc>
                          <a:spcPts val="2200"/>
                        </a:lnSpc>
                        <a:defRPr/>
                      </a:pPr>
                      <a:r>
                        <a:rPr lang="en-US" altLang="ko-KR" sz="1600" b="1" u="none" spc="-10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  - </a:t>
                      </a:r>
                      <a:r>
                        <a:rPr lang="ko-KR" altLang="en-US" sz="1600" b="1" u="sng" baseline="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반영여부</a:t>
                      </a:r>
                      <a:r>
                        <a:rPr lang="ko-KR" altLang="en-US" sz="1600" b="1" u="sng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  <a:r>
                        <a:rPr lang="ko-KR" altLang="en-US" sz="1600" b="1" u="sng" baseline="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증빙자료는</a:t>
                      </a:r>
                      <a:r>
                        <a:rPr lang="ko-KR" altLang="en-US" sz="1600" b="1" u="sng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  <a:r>
                        <a:rPr lang="ko-KR" altLang="en-US" sz="1600" b="1" u="sng" baseline="0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별도 제출없이 </a:t>
                      </a:r>
                      <a:r>
                        <a:rPr lang="en-US" altLang="ko-KR" sz="1600" b="1" u="sng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‘</a:t>
                      </a:r>
                      <a:r>
                        <a:rPr lang="ko-KR" altLang="en-US" sz="1600" b="1" u="sng" baseline="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참여성</a:t>
                      </a:r>
                      <a:r>
                        <a:rPr lang="en-US" altLang="ko-KR" sz="1600" b="1" u="sng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’</a:t>
                      </a:r>
                      <a:r>
                        <a:rPr lang="ko-KR" altLang="en-US" sz="1600" b="1" u="sng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에서 제출한 </a:t>
                      </a:r>
                      <a:r>
                        <a:rPr lang="ko-KR" altLang="en-US" sz="1600" b="1" u="sng" baseline="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실시기록</a:t>
                      </a:r>
                      <a:r>
                        <a:rPr lang="ko-KR" altLang="en-US" sz="1600" b="1" u="sng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</a:rPr>
                        <a:t> 등에서 확인 </a:t>
                      </a:r>
                      <a:endParaRPr lang="ko-KR" altLang="en-US" sz="1600" b="1" u="sng" dirty="0">
                        <a:solidFill>
                          <a:schemeClr val="tx2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55" marR="91455" marT="45700" marB="45700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1" name="표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7803657"/>
              </p:ext>
            </p:extLst>
          </p:nvPr>
        </p:nvGraphicFramePr>
        <p:xfrm>
          <a:off x="1758327" y="4648853"/>
          <a:ext cx="9374664" cy="3708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88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860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5888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200"/>
                        </a:lnSpc>
                        <a:defRPr/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/>
                          <a:ea typeface="나눔고딕"/>
                        </a:rPr>
                        <a:t>배점</a:t>
                      </a:r>
                    </a:p>
                  </a:txBody>
                  <a:tcPr marL="91455" marR="91455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ts val="2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600" b="1" u="sng" kern="1200" dirty="0">
                          <a:solidFill>
                            <a:schemeClr val="accent4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6</a:t>
                      </a:r>
                      <a:r>
                        <a:rPr lang="ko-KR" altLang="en-US" sz="1600" b="1" u="sng" kern="1200" dirty="0">
                          <a:solidFill>
                            <a:schemeClr val="accent4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점</a:t>
                      </a:r>
                      <a:endParaRPr lang="ko-KR" altLang="en-US" sz="1600" b="1" u="sng" kern="1200" dirty="0">
                        <a:solidFill>
                          <a:schemeClr val="accent4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91455" marR="91455" marT="45700" marB="4570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214268"/>
              </p:ext>
            </p:extLst>
          </p:nvPr>
        </p:nvGraphicFramePr>
        <p:xfrm>
          <a:off x="1758327" y="1968711"/>
          <a:ext cx="9374664" cy="6502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88650">
                  <a:extLst>
                    <a:ext uri="{9D8B030D-6E8A-4147-A177-3AD203B41FA5}">
                      <a16:colId xmlns:a16="http://schemas.microsoft.com/office/drawing/2014/main" val="2812085933"/>
                    </a:ext>
                  </a:extLst>
                </a:gridCol>
                <a:gridCol w="8186014">
                  <a:extLst>
                    <a:ext uri="{9D8B030D-6E8A-4147-A177-3AD203B41FA5}">
                      <a16:colId xmlns:a16="http://schemas.microsoft.com/office/drawing/2014/main" val="2064035176"/>
                    </a:ext>
                  </a:extLst>
                </a:gridCol>
              </a:tblGrid>
              <a:tr h="310512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200"/>
                        </a:lnSpc>
                        <a:defRPr/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/>
                          <a:ea typeface="나눔고딕"/>
                        </a:rPr>
                        <a:t>개요</a:t>
                      </a:r>
                    </a:p>
                  </a:txBody>
                  <a:tcPr marL="91455" marR="91455" marT="45700" marB="45700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ts val="2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600" b="1" kern="1200" dirty="0" err="1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부모참여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 활동 관련 의견수렴을 </a:t>
                      </a:r>
                      <a:r>
                        <a:rPr lang="ko-KR" altLang="en-US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위한 수요조사 실시</a:t>
                      </a:r>
                      <a:r>
                        <a:rPr lang="en-US" altLang="ko-KR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(</a:t>
                      </a:r>
                      <a:r>
                        <a:rPr lang="ko-KR" altLang="en-US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참여여부 조사는 해당 안 됨</a:t>
                      </a:r>
                      <a:r>
                        <a:rPr lang="en-US" altLang="ko-KR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)</a:t>
                      </a:r>
                      <a:r>
                        <a:rPr lang="ko-KR" altLang="en-US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 </a:t>
                      </a:r>
                      <a:endParaRPr lang="en-US" altLang="ko-KR" sz="1600" b="1" u="none" kern="1200" dirty="0">
                        <a:solidFill>
                          <a:schemeClr val="dk1"/>
                        </a:solidFill>
                        <a:effectLst/>
                        <a:latin typeface="나눔고딕"/>
                        <a:ea typeface="나눔고딕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ts val="2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 * </a:t>
                      </a:r>
                      <a:r>
                        <a:rPr lang="ko-KR" altLang="en-US" sz="1600" b="1" u="none" kern="1200" spc="-160" baseline="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수요조사는 내용</a:t>
                      </a:r>
                      <a:r>
                        <a:rPr lang="en-US" altLang="ko-KR" sz="1600" b="1" u="none" kern="1200" spc="-160" baseline="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, </a:t>
                      </a:r>
                      <a:r>
                        <a:rPr lang="ko-KR" altLang="en-US" sz="1600" b="1" u="none" kern="1200" spc="-160" baseline="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대상</a:t>
                      </a:r>
                      <a:r>
                        <a:rPr lang="en-US" altLang="ko-KR" sz="1600" b="1" u="none" kern="1200" spc="-160" baseline="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, </a:t>
                      </a:r>
                      <a:r>
                        <a:rPr lang="ko-KR" altLang="en-US" sz="1600" b="1" u="none" kern="1200" spc="-160" baseline="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시간</a:t>
                      </a:r>
                      <a:r>
                        <a:rPr lang="en-US" altLang="ko-KR" sz="1600" b="1" u="none" kern="1200" spc="-160" baseline="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, </a:t>
                      </a:r>
                      <a:r>
                        <a:rPr lang="ko-KR" altLang="en-US" sz="1600" b="1" u="none" kern="1200" spc="-160" baseline="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방법 등 부모참여활동 의견수렴을 위한 </a:t>
                      </a:r>
                      <a:r>
                        <a:rPr lang="ko-KR" altLang="en-US" sz="1600" b="1" u="none" kern="1200" spc="-160" baseline="0" dirty="0" err="1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조사여야</a:t>
                      </a:r>
                      <a:r>
                        <a:rPr lang="ko-KR" altLang="en-US" sz="1600" b="1" u="none" kern="1200" spc="-160" baseline="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 함</a:t>
                      </a:r>
                      <a:r>
                        <a:rPr lang="en-US" altLang="ko-KR" sz="1400" b="1" u="none" kern="1200" spc="-160" baseline="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(</a:t>
                      </a:r>
                      <a:r>
                        <a:rPr lang="ko-KR" altLang="en-US" sz="1400" b="1" u="none" kern="1200" spc="-160" baseline="0" dirty="0" err="1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일부항목만</a:t>
                      </a:r>
                      <a:r>
                        <a:rPr lang="ko-KR" altLang="en-US" sz="1400" b="1" u="none" kern="1200" spc="-160" baseline="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 조사 가능</a:t>
                      </a:r>
                      <a:r>
                        <a:rPr lang="en-US" altLang="ko-KR" sz="1400" b="1" u="none" kern="1200" spc="-160" baseline="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)</a:t>
                      </a:r>
                      <a:endParaRPr lang="ko-KR" altLang="en-US" sz="1400" b="1" u="none" kern="1200" spc="-160" baseline="0" dirty="0">
                        <a:solidFill>
                          <a:schemeClr val="dk1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91455" marR="91455" marT="45700" marB="45700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326720"/>
                  </a:ext>
                </a:extLst>
              </a:tr>
            </a:tbl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15" name="양쪽 모서리가 둥근 사각형 14"/>
          <p:cNvSpPr/>
          <p:nvPr/>
        </p:nvSpPr>
        <p:spPr>
          <a:xfrm>
            <a:off x="1758326" y="1561652"/>
            <a:ext cx="4481689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부모참여활동 선호 및 </a:t>
            </a:r>
            <a:r>
              <a:rPr lang="ko-KR" altLang="en-US" sz="2000" b="1" dirty="0" err="1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참여의견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조사 </a:t>
            </a:r>
            <a:endParaRPr lang="ko-KR" altLang="en-US" sz="1600" b="1" u="sng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59344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지속가능성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-240704" y="814351"/>
            <a:ext cx="1752613" cy="6035336"/>
            <a:chOff x="-240704" y="814351"/>
            <a:chExt cx="1752613" cy="6035336"/>
          </a:xfrm>
        </p:grpSpPr>
        <p:sp>
          <p:nvSpPr>
            <p:cNvPr id="21" name="직사각형 20"/>
            <p:cNvSpPr/>
            <p:nvPr/>
          </p:nvSpPr>
          <p:spPr>
            <a:xfrm>
              <a:off x="3194" y="814351"/>
              <a:ext cx="1492607" cy="603533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-240704" y="1018828"/>
              <a:ext cx="1736505" cy="395940"/>
            </a:xfrm>
            <a:prstGeom prst="round2Same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400" b="1" spc="-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부모참여활동 선호 </a:t>
              </a:r>
              <a:endParaRPr lang="en-US" altLang="ko-KR" sz="1400" b="1" spc="-1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및 참여의견조사</a:t>
              </a:r>
              <a:endPara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3" name="양쪽 모서리가 둥근 사각형 22"/>
            <p:cNvSpPr/>
            <p:nvPr/>
          </p:nvSpPr>
          <p:spPr>
            <a:xfrm>
              <a:off x="-168696" y="1592900"/>
              <a:ext cx="1664497" cy="395940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4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부모참여활동</a:t>
              </a:r>
              <a:endParaRPr lang="en-US" altLang="ko-KR" sz="1400" b="1" dirty="0"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r"/>
              <a:r>
                <a:rPr lang="ko-KR" altLang="en-US" sz="1400" b="1" dirty="0" err="1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정기안내</a:t>
              </a:r>
              <a:r>
                <a:rPr lang="ko-KR" altLang="en-US" sz="14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및 공지</a:t>
              </a:r>
            </a:p>
          </p:txBody>
        </p:sp>
        <p:sp>
          <p:nvSpPr>
            <p:cNvPr id="25" name="직사각형 24"/>
            <p:cNvSpPr/>
            <p:nvPr/>
          </p:nvSpPr>
          <p:spPr>
            <a:xfrm flipH="1">
              <a:off x="1466190" y="1627588"/>
              <a:ext cx="45719" cy="35172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6335073"/>
              </p:ext>
            </p:extLst>
          </p:nvPr>
        </p:nvGraphicFramePr>
        <p:xfrm>
          <a:off x="1781455" y="4433683"/>
          <a:ext cx="10081120" cy="37068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dist" latinLnBrk="1">
                        <a:defRPr/>
                      </a:pPr>
                      <a:r>
                        <a:rPr lang="ko-KR" altLang="en-US" sz="1600" b="1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/>
                          <a:ea typeface="나눔고딕"/>
                        </a:rPr>
                        <a:t>확인방법</a:t>
                      </a:r>
                    </a:p>
                  </a:txBody>
                  <a:tcPr marL="91455" marR="91455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연간운영계획</a:t>
                      </a:r>
                      <a:r>
                        <a:rPr lang="en-US" altLang="ko-KR" sz="1600" b="1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, </a:t>
                      </a:r>
                      <a:r>
                        <a:rPr lang="ko-KR" altLang="en-US" sz="1600" b="1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안내문 등 </a:t>
                      </a:r>
                      <a:r>
                        <a:rPr lang="ko-KR" altLang="en-US" sz="1600" b="1" u="none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증빙자료</a:t>
                      </a:r>
                      <a:r>
                        <a:rPr lang="en-US" altLang="ko-KR" sz="1600" b="1" u="none" baseline="0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   </a:t>
                      </a:r>
                      <a:r>
                        <a:rPr lang="en-US" altLang="ko-KR" sz="1600" b="1" u="none" spc="0" baseline="0" dirty="0">
                          <a:solidFill>
                            <a:schemeClr val="accent4"/>
                          </a:solidFill>
                          <a:latin typeface="나눔고딕"/>
                          <a:ea typeface="나눔고딕"/>
                        </a:rPr>
                        <a:t>* 4</a:t>
                      </a:r>
                      <a:r>
                        <a:rPr lang="ko-KR" altLang="en-US" sz="1600" b="1" u="none" spc="0" baseline="0" dirty="0">
                          <a:solidFill>
                            <a:schemeClr val="accent4"/>
                          </a:solidFill>
                          <a:latin typeface="나눔고딕"/>
                          <a:ea typeface="나눔고딕"/>
                        </a:rPr>
                        <a:t>회 이상 실적 확인</a:t>
                      </a:r>
                      <a:endParaRPr lang="ko-KR" altLang="en-US" sz="1600" b="1" u="none" kern="1200" dirty="0">
                        <a:solidFill>
                          <a:schemeClr val="accent4"/>
                        </a:solidFill>
                        <a:effectLst/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91455" marR="91455" marT="45700" marB="4570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6411669"/>
              </p:ext>
            </p:extLst>
          </p:nvPr>
        </p:nvGraphicFramePr>
        <p:xfrm>
          <a:off x="1775520" y="2766521"/>
          <a:ext cx="10081120" cy="162618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626187">
                <a:tc>
                  <a:txBody>
                    <a:bodyPr/>
                    <a:lstStyle/>
                    <a:p>
                      <a:pPr algn="dist" latinLnBrk="1">
                        <a:defRPr/>
                      </a:pPr>
                      <a:r>
                        <a:rPr lang="ko-KR" altLang="en-US" sz="1600" b="1" dirty="0" err="1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평정기준</a:t>
                      </a:r>
                      <a:endParaRPr lang="ko-KR" altLang="en-US" sz="1600" b="1" dirty="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55" marR="91455" marT="45700" marB="457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>
                        <a:defRPr/>
                      </a:pPr>
                      <a:r>
                        <a:rPr lang="ko-KR" altLang="en-US" sz="1800" b="1" u="none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분기별 </a:t>
                      </a:r>
                      <a:r>
                        <a:rPr lang="en-US" altLang="ko-KR" sz="1800" b="1" u="none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1</a:t>
                      </a:r>
                      <a:r>
                        <a:rPr lang="ko-KR" altLang="en-US" sz="1800" b="1" u="none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회 이상</a:t>
                      </a:r>
                      <a:endParaRPr lang="en-US" altLang="ko-KR" sz="1800" b="1" u="none" dirty="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  <a:p>
                      <a:pPr latinLnBrk="1">
                        <a:defRPr/>
                      </a:pPr>
                      <a:endParaRPr lang="ko-KR" altLang="en-US" sz="1800" b="1" u="none" dirty="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600" b="1" u="none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 </a:t>
                      </a:r>
                      <a:r>
                        <a:rPr lang="en-US" altLang="ko-KR" sz="1600" b="1" u="none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- </a:t>
                      </a:r>
                      <a:r>
                        <a:rPr lang="ko-KR" altLang="en-US" sz="1600" b="1" u="none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①연간운영계획 ②안내문</a:t>
                      </a:r>
                      <a:r>
                        <a:rPr lang="en-US" altLang="ko-KR" sz="1600" b="1" u="none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(</a:t>
                      </a:r>
                      <a:r>
                        <a:rPr lang="ko-KR" altLang="en-US" sz="1600" b="1" u="none" dirty="0" err="1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참여안내</a:t>
                      </a:r>
                      <a:r>
                        <a:rPr lang="ko-KR" altLang="en-US" sz="1600" b="1" u="none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 및 </a:t>
                      </a:r>
                      <a:r>
                        <a:rPr lang="ko-KR" altLang="en-US" sz="1600" b="1" u="none" dirty="0" err="1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결과안내</a:t>
                      </a:r>
                      <a:r>
                        <a:rPr lang="en-US" altLang="ko-KR" sz="1600" b="1" u="none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)</a:t>
                      </a:r>
                      <a:r>
                        <a:rPr lang="ko-KR" altLang="en-US" sz="1600" b="1" u="none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 ③실시 횟수 등 </a:t>
                      </a:r>
                      <a:r>
                        <a:rPr lang="ko-KR" altLang="en-US" sz="1800" b="1" u="none" dirty="0">
                          <a:solidFill>
                            <a:schemeClr val="tx1"/>
                          </a:solidFill>
                          <a:latin typeface="나눔고딕"/>
                          <a:ea typeface="나눔고딕"/>
                        </a:rPr>
                        <a:t>모두 충족 </a:t>
                      </a:r>
                      <a:endParaRPr lang="en-US" altLang="ko-KR" sz="1800" b="1" u="none" dirty="0">
                        <a:solidFill>
                          <a:schemeClr val="tx1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91455" marR="91455" marT="45700" marB="45700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8897453"/>
              </p:ext>
            </p:extLst>
          </p:nvPr>
        </p:nvGraphicFramePr>
        <p:xfrm>
          <a:off x="1775520" y="4821952"/>
          <a:ext cx="10081120" cy="3352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 algn="dist" latinLnBrk="1">
                        <a:defRPr/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/>
                          <a:ea typeface="나눔고딕"/>
                        </a:rPr>
                        <a:t>배점</a:t>
                      </a:r>
                    </a:p>
                  </a:txBody>
                  <a:tcPr marL="91455" marR="91455" marT="45700" marB="45700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600" b="1" u="none" kern="1200" dirty="0">
                          <a:solidFill>
                            <a:schemeClr val="accent4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4</a:t>
                      </a:r>
                      <a:r>
                        <a:rPr lang="ko-KR" altLang="en-US" sz="1600" b="1" u="none" kern="1200" dirty="0">
                          <a:solidFill>
                            <a:schemeClr val="accent4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점</a:t>
                      </a:r>
                      <a:endParaRPr lang="ko-KR" altLang="en-US" sz="1600" b="1" u="none" kern="1200" dirty="0">
                        <a:solidFill>
                          <a:schemeClr val="accent4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91455" marR="91455" marT="45700" marB="4570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0" name="직사각형 29"/>
          <p:cNvSpPr/>
          <p:nvPr/>
        </p:nvSpPr>
        <p:spPr>
          <a:xfrm>
            <a:off x="3251386" y="3645024"/>
            <a:ext cx="735972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600" b="1" u="sng" spc="-90" dirty="0">
                <a:solidFill>
                  <a:schemeClr val="accent4"/>
                </a:solidFill>
                <a:latin typeface="나눔고딕"/>
                <a:ea typeface="나눔고딕"/>
              </a:rPr>
              <a:t>* </a:t>
            </a:r>
            <a:r>
              <a:rPr lang="ko-KR" altLang="en-US" sz="1600" b="1" u="sng" spc="-90" dirty="0">
                <a:solidFill>
                  <a:schemeClr val="accent4"/>
                </a:solidFill>
                <a:latin typeface="나눔고딕"/>
                <a:ea typeface="나눔고딕"/>
              </a:rPr>
              <a:t>코로나로 인해 부모참여활동 계획을 변경하여 부모에게 안내한 경우 인정 </a:t>
            </a:r>
            <a:endParaRPr lang="ko-KR" altLang="en-US" sz="1600" b="1" u="sng" dirty="0">
              <a:solidFill>
                <a:schemeClr val="accent4"/>
              </a:solidFill>
              <a:latin typeface="나눔고딕"/>
              <a:ea typeface="나눔고딕"/>
            </a:endParaRPr>
          </a:p>
        </p:txBody>
      </p:sp>
      <p:graphicFrame>
        <p:nvGraphicFramePr>
          <p:cNvPr id="31" name="표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172861"/>
              </p:ext>
            </p:extLst>
          </p:nvPr>
        </p:nvGraphicFramePr>
        <p:xfrm>
          <a:off x="1775520" y="2089912"/>
          <a:ext cx="10081120" cy="64133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224">
                  <a:extLst>
                    <a:ext uri="{9D8B030D-6E8A-4147-A177-3AD203B41FA5}">
                      <a16:colId xmlns:a16="http://schemas.microsoft.com/office/drawing/2014/main" val="2997811566"/>
                    </a:ext>
                  </a:extLst>
                </a:gridCol>
                <a:gridCol w="8802896">
                  <a:extLst>
                    <a:ext uri="{9D8B030D-6E8A-4147-A177-3AD203B41FA5}">
                      <a16:colId xmlns:a16="http://schemas.microsoft.com/office/drawing/2014/main" val="4121275412"/>
                    </a:ext>
                  </a:extLst>
                </a:gridCol>
              </a:tblGrid>
              <a:tr h="641330">
                <a:tc>
                  <a:txBody>
                    <a:bodyPr/>
                    <a:lstStyle/>
                    <a:p>
                      <a:pPr algn="dist" latinLnBrk="1">
                        <a:defRPr/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/>
                          <a:ea typeface="나눔고딕"/>
                        </a:rPr>
                        <a:t>개요</a:t>
                      </a:r>
                    </a:p>
                  </a:txBody>
                  <a:tcPr marL="91455" marR="91455" marT="45700" marB="45700" anchor="ctr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부모참여활동 운영 정보를 부모에게 정기적으로 안내하고</a:t>
                      </a:r>
                      <a:r>
                        <a:rPr lang="en-US" altLang="ko-KR" sz="1600" b="1" kern="1200" dirty="0">
                          <a:solidFill>
                            <a:schemeClr val="dk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, </a:t>
                      </a:r>
                      <a:r>
                        <a:rPr lang="ko-KR" altLang="en-US" sz="1600" b="1" u="none" kern="1200" dirty="0" err="1">
                          <a:solidFill>
                            <a:schemeClr val="tx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미참여</a:t>
                      </a:r>
                      <a:r>
                        <a:rPr lang="ko-KR" altLang="en-US" sz="1600" b="1" u="none" kern="1200" dirty="0">
                          <a:solidFill>
                            <a:schemeClr val="tx1"/>
                          </a:solidFill>
                          <a:effectLst/>
                          <a:latin typeface="나눔고딕"/>
                          <a:ea typeface="나눔고딕"/>
                          <a:cs typeface="+mn-cs"/>
                        </a:rPr>
                        <a:t> 부모의 참여 독려를 위한 부모참여활동 결과 등 공유 </a:t>
                      </a:r>
                      <a:endParaRPr lang="ko-KR" altLang="en-US" sz="1600" b="1" u="none" kern="1200" dirty="0">
                        <a:solidFill>
                          <a:schemeClr val="tx1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91455" marR="91455" marT="45700" marB="45700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5993752"/>
                  </a:ext>
                </a:extLst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17" name="양쪽 모서리가 둥근 사각형 16"/>
          <p:cNvSpPr/>
          <p:nvPr/>
        </p:nvSpPr>
        <p:spPr>
          <a:xfrm>
            <a:off x="1775520" y="1673649"/>
            <a:ext cx="4032448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나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부모참여활동 정기 안내 및 공지</a:t>
            </a:r>
            <a:endParaRPr lang="ko-KR" altLang="en-US" sz="1600" b="1" u="sng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6668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3606256"/>
              </p:ext>
            </p:extLst>
          </p:nvPr>
        </p:nvGraphicFramePr>
        <p:xfrm>
          <a:off x="1776490" y="2563600"/>
          <a:ext cx="10080149" cy="415246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1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0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5246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55" marR="91455" marT="45654" marB="45654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ts val="2500"/>
                        </a:lnSpc>
                      </a:pPr>
                      <a:r>
                        <a:rPr lang="ko-KR" altLang="en-US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부모참여활동이 연간 균형적으로 다양하게 계획되어 운영되는지 여부 </a:t>
                      </a:r>
                      <a:r>
                        <a:rPr lang="en-US" altLang="ko-KR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일회성 행사 지양</a:t>
                      </a:r>
                      <a:r>
                        <a:rPr lang="en-US" altLang="ko-KR" sz="1600" b="1" u="none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lang="ko-KR" altLang="en-US" sz="1400" b="1" u="none" kern="1200" dirty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91455" marR="91455" marT="45654" marB="45654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5260213"/>
              </p:ext>
            </p:extLst>
          </p:nvPr>
        </p:nvGraphicFramePr>
        <p:xfrm>
          <a:off x="1776535" y="3406177"/>
          <a:ext cx="10080149" cy="44184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1849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55" marR="91455" marT="45654" marB="45654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none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‘2. </a:t>
                      </a:r>
                      <a:r>
                        <a:rPr lang="ko-KR" altLang="en-US" sz="1600" b="1" u="none" kern="1200" dirty="0" err="1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참여성</a:t>
                      </a:r>
                      <a:r>
                        <a:rPr lang="en-US" altLang="ko-KR" sz="1600" b="1" u="none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’</a:t>
                      </a:r>
                      <a:r>
                        <a:rPr lang="ko-KR" altLang="en-US" sz="1600" b="1" u="none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의 관련 </a:t>
                      </a:r>
                      <a:r>
                        <a:rPr lang="ko-KR" altLang="en-US" sz="1600" b="1" u="none" kern="1200" dirty="0" err="1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실시기록</a:t>
                      </a:r>
                      <a:r>
                        <a:rPr lang="ko-KR" altLang="en-US" sz="1600" b="1" u="none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등에서 확인</a:t>
                      </a:r>
                    </a:p>
                  </a:txBody>
                  <a:tcPr marL="91455" marR="91455" marT="45654" marB="45654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965052"/>
              </p:ext>
            </p:extLst>
          </p:nvPr>
        </p:nvGraphicFramePr>
        <p:xfrm>
          <a:off x="1776490" y="3007524"/>
          <a:ext cx="10080149" cy="40880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696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</a:p>
                  </a:txBody>
                  <a:tcPr marL="91455" marR="91455" marT="45654" marB="45654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1600" b="1" u="none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부모참여활동의 대상</a:t>
                      </a:r>
                      <a:r>
                        <a:rPr lang="en-US" altLang="ko-KR" sz="1600" b="1" u="none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u="none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내용</a:t>
                      </a:r>
                      <a:r>
                        <a:rPr lang="en-US" altLang="ko-KR" sz="1600" b="1" u="none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u="none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시기</a:t>
                      </a:r>
                      <a:r>
                        <a:rPr lang="en-US" altLang="ko-KR" sz="1600" b="1" u="none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u="none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방법</a:t>
                      </a:r>
                      <a:r>
                        <a:rPr lang="en-US" altLang="ko-KR" sz="1600" b="1" u="none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u="none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장소 등이 다양하게 계획되어 운영되는지 여부</a:t>
                      </a:r>
                      <a:endParaRPr lang="ko-KR" altLang="en-US" sz="1800" b="0" u="none" kern="1200" dirty="0">
                        <a:solidFill>
                          <a:schemeClr val="accent6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91455" marR="91455" marT="45654" marB="45654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279248"/>
              </p:ext>
            </p:extLst>
          </p:nvPr>
        </p:nvGraphicFramePr>
        <p:xfrm>
          <a:off x="1776490" y="3865238"/>
          <a:ext cx="10080149" cy="40880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78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20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3440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91455" marR="91455" marT="45654" marB="45654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altLang="ko-KR" sz="1600" b="1" u="none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</a:t>
                      </a:r>
                      <a:r>
                        <a:rPr lang="ko-KR" altLang="en-US" sz="1600" b="1" u="none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점</a:t>
                      </a:r>
                    </a:p>
                  </a:txBody>
                  <a:tcPr marL="91455" marR="91455" marT="45654" marB="45654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다양성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-240704" y="814351"/>
            <a:ext cx="1755555" cy="6035336"/>
            <a:chOff x="-240704" y="814351"/>
            <a:chExt cx="1755555" cy="6035336"/>
          </a:xfrm>
        </p:grpSpPr>
        <p:sp>
          <p:nvSpPr>
            <p:cNvPr id="21" name="직사각형 20"/>
            <p:cNvSpPr/>
            <p:nvPr/>
          </p:nvSpPr>
          <p:spPr>
            <a:xfrm>
              <a:off x="3194" y="814351"/>
              <a:ext cx="1492607" cy="603533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-240704" y="1044831"/>
              <a:ext cx="1736505" cy="395940"/>
            </a:xfrm>
            <a:prstGeom prst="round2Same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400" b="1" spc="-100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부모참여활동의</a:t>
              </a:r>
              <a:endParaRPr lang="en-US" altLang="ko-KR" sz="1400" b="1" spc="-100" dirty="0"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r"/>
              <a:r>
                <a:rPr lang="ko-KR" altLang="en-US" sz="1400" b="1" spc="-100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균형적 운영</a:t>
              </a:r>
              <a:endParaRPr lang="ko-KR" altLang="en-US" sz="1200" b="1" dirty="0">
                <a:solidFill>
                  <a:srgbClr val="FFC000"/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3" name="양쪽 모서리가 둥근 사각형 22"/>
            <p:cNvSpPr/>
            <p:nvPr/>
          </p:nvSpPr>
          <p:spPr>
            <a:xfrm>
              <a:off x="-149646" y="1592900"/>
              <a:ext cx="1664497" cy="395940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지역사회와의 </a:t>
              </a:r>
              <a:r>
                <a:rPr lang="ko-KR" altLang="en-US" sz="1400" b="1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연계및</a:t>
              </a:r>
              <a:r>
                <a:rPr lang="ko-KR" altLang="en-US" sz="14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협력활동</a:t>
              </a:r>
            </a:p>
          </p:txBody>
        </p:sp>
        <p:sp>
          <p:nvSpPr>
            <p:cNvPr id="25" name="직사각형 24"/>
            <p:cNvSpPr/>
            <p:nvPr/>
          </p:nvSpPr>
          <p:spPr>
            <a:xfrm flipH="1">
              <a:off x="1466190" y="1052736"/>
              <a:ext cx="45719" cy="35172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15" name="양쪽 모서리가 둥근 사각형 14"/>
          <p:cNvSpPr/>
          <p:nvPr/>
        </p:nvSpPr>
        <p:spPr>
          <a:xfrm>
            <a:off x="1762966" y="2155841"/>
            <a:ext cx="3684961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 err="1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활동의 균형적 운영</a:t>
            </a:r>
            <a:endParaRPr lang="ko-KR" altLang="en-US" sz="1600" b="1" u="sng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517481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553770"/>
              </p:ext>
            </p:extLst>
          </p:nvPr>
        </p:nvGraphicFramePr>
        <p:xfrm>
          <a:off x="1758748" y="2250874"/>
          <a:ext cx="10097891" cy="164597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803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175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0592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38" marR="91438" marT="45745" marB="45745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지역사회의 공원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산책로 등을 활용한 일상생활 관련 활동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일반적인 자원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도서관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초등학교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우체국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노인센터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육아종합지원센터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마트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등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), 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지역사회의 특별한 자원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해변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생태습지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박물관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기념관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유적지 등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을 방문하는 등의 활동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지역사회의 경찰관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소방관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보건소 직원 등이 </a:t>
                      </a:r>
                      <a:r>
                        <a:rPr lang="ko-KR" altLang="en-US" sz="1600" b="1" kern="1200" spc="-100" baseline="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어린이집을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방문하고 교육하는 등 </a:t>
                      </a:r>
                      <a:r>
                        <a:rPr lang="ko-KR" altLang="en-US" sz="1800" b="1" u="none" kern="1200" spc="-100" baseline="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지역사회와 연계하여 추진한 부모참여활동 운영 여부 </a:t>
                      </a:r>
                    </a:p>
                  </a:txBody>
                  <a:tcPr marL="91438" marR="91438" marT="45745" marB="45745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803156"/>
              </p:ext>
            </p:extLst>
          </p:nvPr>
        </p:nvGraphicFramePr>
        <p:xfrm>
          <a:off x="1758748" y="4788904"/>
          <a:ext cx="10097891" cy="40899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803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175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104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38" marR="91438" marT="45745" marB="4574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u="sng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‘2. </a:t>
                      </a:r>
                      <a:r>
                        <a:rPr lang="ko-KR" altLang="en-US" sz="1600" b="1" u="sng" kern="1200" dirty="0" err="1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참여성</a:t>
                      </a:r>
                      <a:r>
                        <a:rPr lang="en-US" altLang="ko-KR" sz="1600" b="1" u="sng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’</a:t>
                      </a:r>
                      <a:r>
                        <a:rPr lang="ko-KR" altLang="en-US" sz="1600" b="1" u="sng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의 관련 실시기록 등에서 확인</a:t>
                      </a:r>
                    </a:p>
                  </a:txBody>
                  <a:tcPr marL="91438" marR="91438" marT="45745" marB="4574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532349"/>
              </p:ext>
            </p:extLst>
          </p:nvPr>
        </p:nvGraphicFramePr>
        <p:xfrm>
          <a:off x="1758748" y="3915366"/>
          <a:ext cx="10097891" cy="85349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803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175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1040">
                <a:tc>
                  <a:txBody>
                    <a:bodyPr/>
                    <a:lstStyle/>
                    <a:p>
                      <a:pPr algn="dist" latinLnBrk="1">
                        <a:lnSpc>
                          <a:spcPct val="1000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</a:p>
                  </a:txBody>
                  <a:tcPr marL="91438" marR="91438" marT="45745" marB="45745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800" b="1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연 </a:t>
                      </a:r>
                      <a:r>
                        <a:rPr lang="en-US" altLang="ko-KR" sz="1800" b="1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800" b="1" kern="1200" dirty="0">
                          <a:solidFill>
                            <a:schemeClr val="accent6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회 이상</a:t>
                      </a:r>
                      <a:endParaRPr lang="en-US" altLang="ko-KR" sz="1800" b="1" kern="1200" dirty="0">
                        <a:solidFill>
                          <a:schemeClr val="accent6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- 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지역사회와 연계하여 추진한 부모참여 활동 운영 여부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600" b="1" kern="1200" spc="-100" baseline="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부모대상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또는 영유아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-</a:t>
                      </a:r>
                      <a:r>
                        <a:rPr lang="ko-KR" altLang="en-US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부모 함께 참여</a:t>
                      </a:r>
                      <a:r>
                        <a:rPr lang="en-US" altLang="ko-KR" sz="1600" b="1" kern="1200" spc="-100" baseline="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* 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영유아만 대상으로 하는 지역사회 연계활동은 </a:t>
                      </a:r>
                      <a:r>
                        <a:rPr lang="ko-KR" altLang="en-US" sz="1600" b="1" kern="1200" dirty="0" err="1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미인정</a:t>
                      </a:r>
                      <a:r>
                        <a:rPr lang="ko-KR" altLang="en-US" sz="1600" b="1" kern="1200" dirty="0">
                          <a:solidFill>
                            <a:schemeClr val="dk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endParaRPr lang="en-US" altLang="ko-KR" sz="1600" b="1" kern="1200" dirty="0">
                        <a:solidFill>
                          <a:schemeClr val="dk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91438" marR="91438" marT="45745" marB="45745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7348067"/>
              </p:ext>
            </p:extLst>
          </p:nvPr>
        </p:nvGraphicFramePr>
        <p:xfrm>
          <a:off x="1758748" y="5191565"/>
          <a:ext cx="10097891" cy="40899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803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175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1040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5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91438" marR="91438" marT="45745" marB="45745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2</a:t>
                      </a:r>
                      <a:r>
                        <a:rPr lang="ko-KR" altLang="en-US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점</a:t>
                      </a:r>
                    </a:p>
                  </a:txBody>
                  <a:tcPr marL="91438" marR="91438" marT="45745" marB="4574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37567" y="86192"/>
            <a:ext cx="360307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다양성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-240704" y="814351"/>
            <a:ext cx="1755555" cy="6035336"/>
            <a:chOff x="-240704" y="814351"/>
            <a:chExt cx="1755555" cy="6035336"/>
          </a:xfrm>
        </p:grpSpPr>
        <p:sp>
          <p:nvSpPr>
            <p:cNvPr id="21" name="직사각형 20"/>
            <p:cNvSpPr/>
            <p:nvPr/>
          </p:nvSpPr>
          <p:spPr>
            <a:xfrm>
              <a:off x="3194" y="814351"/>
              <a:ext cx="1492607" cy="6035336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-240704" y="1044831"/>
              <a:ext cx="1736505" cy="395940"/>
            </a:xfrm>
            <a:prstGeom prst="round2Same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400" b="1" spc="-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부모참여활동의</a:t>
              </a:r>
              <a:endParaRPr lang="en-US" altLang="ko-KR" sz="1400" b="1" spc="-10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  <a:p>
              <a:pPr algn="r"/>
              <a:r>
                <a:rPr lang="ko-KR" altLang="en-US" sz="1400" b="1" spc="-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균형적 운영</a:t>
              </a:r>
              <a:endParaRPr lang="ko-KR" altLang="en-US" sz="12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endParaRPr>
            </a:p>
          </p:txBody>
        </p:sp>
        <p:sp>
          <p:nvSpPr>
            <p:cNvPr id="23" name="양쪽 모서리가 둥근 사각형 22"/>
            <p:cNvSpPr/>
            <p:nvPr/>
          </p:nvSpPr>
          <p:spPr>
            <a:xfrm>
              <a:off x="-149646" y="1592900"/>
              <a:ext cx="1664497" cy="395940"/>
            </a:xfrm>
            <a:prstGeom prst="round2Same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ko-KR" altLang="en-US" sz="14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지역사회와의 </a:t>
              </a:r>
              <a:r>
                <a:rPr lang="ko-KR" altLang="en-US" sz="1400" b="1" dirty="0" err="1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연계및</a:t>
              </a:r>
              <a:r>
                <a:rPr lang="ko-KR" altLang="en-US" sz="1400" b="1" dirty="0">
                  <a:solidFill>
                    <a:srgbClr val="FFC000"/>
                  </a:solidFill>
                  <a:latin typeface="나눔고딕" panose="020D0604000000000000" pitchFamily="50" charset="-127"/>
                  <a:ea typeface="나눔고딕" panose="020D0604000000000000" pitchFamily="50" charset="-127"/>
                </a:rPr>
                <a:t> 협력활동</a:t>
              </a:r>
            </a:p>
          </p:txBody>
        </p:sp>
        <p:sp>
          <p:nvSpPr>
            <p:cNvPr id="25" name="직사각형 24"/>
            <p:cNvSpPr/>
            <p:nvPr/>
          </p:nvSpPr>
          <p:spPr>
            <a:xfrm flipH="1">
              <a:off x="1466190" y="1637113"/>
              <a:ext cx="45719" cy="35172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  <p:sp>
        <p:nvSpPr>
          <p:cNvPr id="15" name="양쪽 모서리가 둥근 사각형 14"/>
          <p:cNvSpPr/>
          <p:nvPr/>
        </p:nvSpPr>
        <p:spPr>
          <a:xfrm>
            <a:off x="1762966" y="1840650"/>
            <a:ext cx="3972994" cy="364214"/>
          </a:xfrm>
          <a:prstGeom prst="round2Same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나</a:t>
            </a:r>
            <a:r>
              <a:rPr lang="en-US" altLang="ko-KR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20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지역사회와의 연계 및 협력활동 </a:t>
            </a:r>
            <a:endParaRPr lang="ko-KR" altLang="en-US" sz="1600" b="1" u="sng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108093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95489"/>
              </p:ext>
            </p:extLst>
          </p:nvPr>
        </p:nvGraphicFramePr>
        <p:xfrm>
          <a:off x="1775520" y="1776888"/>
          <a:ext cx="9144000" cy="43677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59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845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6775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2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개요</a:t>
                      </a:r>
                    </a:p>
                  </a:txBody>
                  <a:tcPr marL="91438" marR="91438" marT="45727" marB="45727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1" hangingPunct="1">
                        <a:lnSpc>
                          <a:spcPts val="2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dirty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지자체가 지역 및 어린이집 특성에 맞게 자체 선정기준을 정하여 적용</a:t>
                      </a:r>
                    </a:p>
                  </a:txBody>
                  <a:tcPr marL="91438" marR="91438" marT="45727" marB="45727" anchor="ctr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3355290"/>
              </p:ext>
            </p:extLst>
          </p:nvPr>
        </p:nvGraphicFramePr>
        <p:xfrm>
          <a:off x="1775520" y="2224528"/>
          <a:ext cx="9144000" cy="242917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59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845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29170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2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평정기준</a:t>
                      </a:r>
                      <a:endParaRPr lang="en-US" altLang="ko-KR" sz="1600" b="1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dist" latinLnBrk="1">
                        <a:lnSpc>
                          <a:spcPts val="22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확인방법</a:t>
                      </a:r>
                    </a:p>
                  </a:txBody>
                  <a:tcPr marL="91438" marR="91438" marT="45727" marB="45727" anchor="ctr">
                    <a:solidFill>
                      <a:srgbClr val="D1DB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ts val="2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ko-KR" altLang="en-US" sz="1600" b="1" kern="1200" dirty="0" err="1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지자체에서</a:t>
                      </a:r>
                      <a:r>
                        <a:rPr lang="ko-KR" altLang="en-US" sz="1600" b="1" kern="1200" dirty="0">
                          <a:solidFill>
                            <a:schemeClr val="tx1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정하여 적용</a:t>
                      </a:r>
                      <a:endParaRPr lang="en-US" altLang="ko-KR" sz="1600" b="1" kern="1200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ts val="2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lang="ko-KR" altLang="en-US" sz="1600" b="1" kern="1200" dirty="0">
                        <a:solidFill>
                          <a:schemeClr val="tx1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</a:txBody>
                  <a:tcPr marL="91438" marR="91438" marT="45727" marB="45727">
                    <a:solidFill>
                      <a:srgbClr val="EEF2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3539211" y="2632160"/>
            <a:ext cx="6696075" cy="1800200"/>
          </a:xfrm>
          <a:prstGeom prst="rect">
            <a:avLst/>
          </a:prstGeom>
          <a:solidFill>
            <a:srgbClr val="5E81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ts val="2200"/>
              </a:lnSpc>
              <a:defRPr/>
            </a:pPr>
            <a:r>
              <a:rPr lang="en-US" altLang="ko-KR" sz="1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&lt; </a:t>
            </a:r>
            <a:r>
              <a:rPr lang="ko-KR" altLang="en-US" sz="1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예시 </a:t>
            </a:r>
            <a:r>
              <a:rPr lang="en-US" altLang="ko-KR" sz="1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&gt;</a:t>
            </a:r>
          </a:p>
          <a:p>
            <a:pPr marL="285750" indent="-285750">
              <a:lnSpc>
                <a:spcPts val="2200"/>
              </a:lnSpc>
              <a:buFontTx/>
              <a:buChar char="-"/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 자율모임 구성 및 운영</a:t>
            </a:r>
            <a:endParaRPr lang="en-US" altLang="ko-KR" sz="14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lnSpc>
                <a:spcPts val="2200"/>
              </a:lnSpc>
              <a:buFontTx/>
              <a:buChar char="-"/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인근 </a:t>
            </a:r>
            <a:r>
              <a:rPr lang="ko-KR" altLang="en-US" sz="1400" b="1" dirty="0" err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어린이집이</a:t>
            </a:r>
            <a:r>
              <a:rPr lang="ko-KR" altLang="en-US" sz="1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연합하여 부모참여프로그램 운영</a:t>
            </a:r>
            <a:endParaRPr lang="en-US" altLang="ko-KR" sz="14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lnSpc>
                <a:spcPts val="2200"/>
              </a:lnSpc>
              <a:buFontTx/>
              <a:buChar char="-"/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 </a:t>
            </a:r>
            <a:r>
              <a:rPr lang="ko-KR" altLang="en-US" sz="1400" b="1" dirty="0" err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미이용</a:t>
            </a:r>
            <a:r>
              <a:rPr lang="ko-KR" altLang="en-US" sz="1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부모 대상으로 부모교육 및 상담 등 제공</a:t>
            </a:r>
            <a:endParaRPr lang="en-US" altLang="ko-KR" sz="14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lnSpc>
                <a:spcPts val="2200"/>
              </a:lnSpc>
              <a:buFontTx/>
              <a:buChar char="-"/>
              <a:defRPr/>
            </a:pPr>
            <a:r>
              <a:rPr lang="ko-KR" altLang="en-US" sz="1400" b="1" dirty="0" err="1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열린보육체험단</a:t>
            </a:r>
            <a:endParaRPr lang="en-US" altLang="ko-KR" sz="14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285750">
              <a:lnSpc>
                <a:spcPts val="2200"/>
              </a:lnSpc>
              <a:buFontTx/>
              <a:buChar char="-"/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우수 프로그램 운영 등</a:t>
            </a:r>
            <a:endParaRPr lang="en-US" altLang="ko-KR" sz="1400" b="1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509395"/>
              </p:ext>
            </p:extLst>
          </p:nvPr>
        </p:nvGraphicFramePr>
        <p:xfrm>
          <a:off x="1775520" y="4653698"/>
          <a:ext cx="9144000" cy="43834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159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845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8341">
                <a:tc>
                  <a:txBody>
                    <a:bodyPr/>
                    <a:lstStyle/>
                    <a:p>
                      <a:pPr algn="dist" latinLnBrk="1">
                        <a:lnSpc>
                          <a:spcPts val="2200"/>
                        </a:lnSpc>
                      </a:pPr>
                      <a:r>
                        <a:rPr lang="ko-KR" altLang="en-US" sz="1600" b="1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배점</a:t>
                      </a:r>
                    </a:p>
                  </a:txBody>
                  <a:tcPr marL="91438" marR="91438" marT="45727" marB="4572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ase" latinLnBrk="1" hangingPunct="1">
                        <a:lnSpc>
                          <a:spcPts val="2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15</a:t>
                      </a:r>
                      <a:r>
                        <a:rPr lang="ko-KR" altLang="en-US" sz="1600" b="1" kern="1200" dirty="0">
                          <a:solidFill>
                            <a:schemeClr val="accent4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점</a:t>
                      </a:r>
                    </a:p>
                  </a:txBody>
                  <a:tcPr marL="91438" marR="91438" marT="45727" marB="45727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37567" y="86192"/>
            <a:ext cx="5382369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 자체 선정기준 </a:t>
            </a:r>
            <a:endParaRPr lang="en-US" altLang="ko-KR" sz="36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194" y="814351"/>
            <a:ext cx="1492607" cy="603533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8832304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Ⅲ.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운영 세부사항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56240" y="332656"/>
            <a:ext cx="39139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세부 선정기준</a:t>
            </a:r>
          </a:p>
        </p:txBody>
      </p:sp>
    </p:spTree>
    <p:extLst>
      <p:ext uri="{BB962C8B-B14F-4D97-AF65-F5344CB8AC3E}">
        <p14:creationId xmlns:p14="http://schemas.microsoft.com/office/powerpoint/2010/main" val="6739797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3954248" y="2446769"/>
            <a:ext cx="42483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Ⅳ. </a:t>
            </a:r>
            <a:r>
              <a:rPr lang="ko-KR" altLang="en-US" sz="4800" b="1" spc="-5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행정조치사항</a:t>
            </a:r>
          </a:p>
        </p:txBody>
      </p:sp>
      <p:cxnSp>
        <p:nvCxnSpPr>
          <p:cNvPr id="18" name="직선 연결선 17"/>
          <p:cNvCxnSpPr/>
          <p:nvPr/>
        </p:nvCxnSpPr>
        <p:spPr>
          <a:xfrm>
            <a:off x="407368" y="1742715"/>
            <a:ext cx="11342077" cy="46889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407368" y="3934931"/>
            <a:ext cx="11342077" cy="46889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62357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96688" y="74120"/>
            <a:ext cx="9012663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1. ‘21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열린어린이집 선정</a:t>
            </a: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 관리</a:t>
            </a:r>
            <a:endParaRPr lang="en-US" altLang="ko-KR" sz="44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FF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493175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Ⅳ.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행정 조치사항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1344" y="1772816"/>
            <a:ext cx="1219200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○ </a:t>
            </a:r>
            <a:r>
              <a:rPr lang="ko-KR" altLang="en-US" sz="20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지자체의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4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선정</a:t>
            </a: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 계획 수립</a:t>
            </a: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통보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(</a:t>
            </a:r>
            <a:r>
              <a:rPr lang="ko-KR" altLang="en-US" sz="20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시도→시군구→어린이집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2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endParaRPr lang="en-US" altLang="ko-KR" sz="24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○ </a:t>
            </a:r>
            <a:r>
              <a:rPr lang="ko-KR" altLang="en-US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 주관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시도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시군구 육아종합지원센터 지원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으로 </a:t>
            </a:r>
            <a:r>
              <a:rPr lang="ko-KR" altLang="en-US" sz="2400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ko-KR" altLang="en-US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대상 설명회 개최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(2~3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endParaRPr lang="en-US" altLang="ko-KR" sz="24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○ </a:t>
            </a:r>
            <a:r>
              <a:rPr lang="ko-KR" altLang="en-US" sz="20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</a:t>
            </a:r>
            <a:r>
              <a:rPr lang="ko-KR" altLang="en-US" sz="24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컨설팅 </a:t>
            </a:r>
            <a:r>
              <a:rPr lang="ko-KR" altLang="en-US" sz="2400" b="1" spc="-100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희망조사</a:t>
            </a:r>
            <a:r>
              <a:rPr lang="ko-KR" altLang="en-US" sz="24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실시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~), </a:t>
            </a:r>
            <a:r>
              <a:rPr lang="ko-KR" altLang="en-US" sz="24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희망 </a:t>
            </a:r>
            <a:r>
              <a:rPr lang="ko-KR" altLang="en-US" sz="2400" b="1" spc="-100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어린이집에</a:t>
            </a:r>
            <a:r>
              <a:rPr lang="ko-KR" altLang="en-US" sz="24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대한 컨설팅</a:t>
            </a:r>
            <a:r>
              <a:rPr lang="en-US" altLang="ko-KR" sz="24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24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상담 지원 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</a:t>
            </a:r>
            <a:r>
              <a:rPr lang="ko-KR" altLang="en-US" sz="20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6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6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육아종합지원센터</a:t>
            </a:r>
            <a:r>
              <a:rPr lang="en-US" altLang="ko-KR" sz="16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○ </a:t>
            </a:r>
            <a:r>
              <a:rPr lang="en-US" altLang="ko-KR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</a:t>
            </a:r>
            <a:r>
              <a:rPr lang="en-US" altLang="ko-KR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사업계획 및 운영현황 제출 </a:t>
            </a: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b="1" u="sng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시군구→시도→복지부</a:t>
            </a:r>
            <a:r>
              <a:rPr lang="en-US" altLang="ko-KR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4. 30. (</a:t>
            </a: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금</a:t>
            </a:r>
            <a:r>
              <a:rPr lang="en-US" altLang="ko-KR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까지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* </a:t>
            </a:r>
            <a:r>
              <a:rPr lang="ko-KR" altLang="en-US" b="1" spc="-10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지자체별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열린어린이집 선정 등 사업계획 및 운영현황</a:t>
            </a:r>
            <a:endParaRPr lang="en-US" altLang="ko-KR" b="1" spc="-10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b="1" spc="-10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○ </a:t>
            </a: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‘21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ko-KR" altLang="en-US" sz="24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정기점검 실시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(6~7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*  21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신규선정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재선정 심사를 받는 </a:t>
            </a:r>
            <a:r>
              <a:rPr lang="ko-KR" altLang="en-US" b="1" spc="-10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열린어린이집을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제외한 모든 </a:t>
            </a:r>
            <a:r>
              <a:rPr lang="ko-KR" altLang="en-US" b="1" spc="-10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대상</a:t>
            </a:r>
            <a:endParaRPr lang="en-US" altLang="ko-KR" sz="2000" b="1" spc="-100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038195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-96688" y="74120"/>
            <a:ext cx="12241360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2.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</a:t>
            </a:r>
            <a:r>
              <a:rPr lang="en-US" altLang="ko-KR" sz="20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20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</a:t>
            </a:r>
            <a:r>
              <a:rPr lang="en-US" altLang="ko-KR" sz="20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[</a:t>
            </a:r>
            <a:r>
              <a:rPr lang="ko-KR" altLang="en-US" sz="20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신규</a:t>
            </a:r>
            <a:r>
              <a:rPr lang="en-US" altLang="ko-KR" sz="20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] 10~11</a:t>
            </a:r>
            <a:r>
              <a:rPr lang="ko-KR" altLang="en-US" sz="20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20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[</a:t>
            </a:r>
            <a:r>
              <a:rPr lang="ko-KR" altLang="en-US" sz="20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재선정</a:t>
            </a:r>
            <a:r>
              <a:rPr lang="en-US" altLang="ko-KR" sz="20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] 8~10</a:t>
            </a:r>
            <a:r>
              <a:rPr lang="ko-KR" altLang="en-US" sz="20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20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en-US" altLang="ko-KR" sz="20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FF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91344" y="2132856"/>
            <a:ext cx="12192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○ 선정기준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절차를 준수하여 선정 후 </a:t>
            </a:r>
            <a:r>
              <a:rPr lang="ko-KR" altLang="en-US" sz="20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선정서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반드시 배부</a:t>
            </a: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sz="2000" b="1" spc="-10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○ 열린어린이집 </a:t>
            </a:r>
            <a:r>
              <a:rPr lang="ko-KR" altLang="en-US" sz="20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미선정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시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해당 지자체 </a:t>
            </a:r>
            <a:r>
              <a:rPr lang="ko-KR" altLang="en-US" sz="20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어린이집에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대한 인센티브 등이 적용되지 않는 바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반드시 선정을 추진하여 </a:t>
            </a:r>
            <a:r>
              <a:rPr lang="ko-KR" altLang="en-US" sz="20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어린이집의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불이익이 없도록 조치 바람</a:t>
            </a:r>
            <a:endParaRPr lang="en-US" altLang="ko-KR" sz="2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spc="-10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2000" b="1" spc="-100" dirty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63352" y="4149080"/>
            <a:ext cx="11449272" cy="1131079"/>
          </a:xfrm>
          <a:prstGeom prst="rect">
            <a:avLst/>
          </a:prstGeom>
          <a:solidFill>
            <a:srgbClr val="FAF6C6"/>
          </a:solidFill>
        </p:spPr>
        <p:txBody>
          <a:bodyPr wrap="square">
            <a:spAutoFit/>
          </a:bodyPr>
          <a:lstStyle/>
          <a:p>
            <a:pPr marL="180000">
              <a:lnSpc>
                <a:spcPct val="150000"/>
              </a:lnSpc>
            </a:pPr>
            <a:r>
              <a:rPr lang="en-US" altLang="ko-KR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공공형어린이집 </a:t>
            </a:r>
            <a:r>
              <a:rPr lang="ko-KR" altLang="en-US" sz="1500" b="1" spc="-10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신규선정</a:t>
            </a:r>
            <a:r>
              <a:rPr lang="ko-KR" altLang="en-US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국공립 </a:t>
            </a:r>
            <a:r>
              <a:rPr lang="ko-KR" altLang="en-US" sz="1500" b="1" spc="-10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재위탁</a:t>
            </a:r>
            <a:r>
              <a:rPr lang="ko-KR" altLang="en-US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심사 시 가점 및 배점</a:t>
            </a:r>
            <a:r>
              <a:rPr lang="en-US" altLang="ko-KR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보조교사</a:t>
            </a:r>
            <a:r>
              <a:rPr lang="en-US" altLang="ko-KR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500" b="1" spc="-10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교재교구비</a:t>
            </a:r>
            <a:r>
              <a:rPr lang="ko-KR" altLang="en-US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우선지원</a:t>
            </a:r>
            <a:r>
              <a:rPr lang="en-US" altLang="ko-KR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포상 및 지자체 보육사업 평가 반영</a:t>
            </a:r>
            <a:r>
              <a:rPr lang="en-US" altLang="ko-KR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500" b="1" spc="-10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자율운영</a:t>
            </a:r>
            <a:r>
              <a:rPr lang="ko-KR" altLang="en-US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보장을  </a:t>
            </a:r>
            <a:endParaRPr lang="en-US" altLang="ko-KR" sz="1500" b="1" spc="-10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80000">
              <a:lnSpc>
                <a:spcPct val="150000"/>
              </a:lnSpc>
            </a:pPr>
            <a:r>
              <a:rPr lang="ko-KR" altLang="en-US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위한 조치 </a:t>
            </a:r>
            <a:r>
              <a:rPr lang="en-US" altLang="ko-KR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부모모니터링</a:t>
            </a:r>
            <a:r>
              <a:rPr lang="en-US" altLang="ko-KR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각종 실태 </a:t>
            </a:r>
            <a:r>
              <a:rPr lang="en-US" altLang="ko-KR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점검 </a:t>
            </a:r>
            <a:r>
              <a:rPr lang="en-US" altLang="ko-KR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조사</a:t>
            </a:r>
            <a:r>
              <a:rPr lang="en-US" altLang="ko-KR" sz="1500" b="1" dirty="0"/>
              <a:t>*</a:t>
            </a:r>
            <a:r>
              <a:rPr lang="en-US" altLang="ko-KR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sz="1500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등을 제외함</a:t>
            </a:r>
            <a:endParaRPr lang="en-US" altLang="ko-KR" sz="1500" b="1" spc="-10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80000">
              <a:lnSpc>
                <a:spcPct val="150000"/>
              </a:lnSpc>
            </a:pPr>
            <a:r>
              <a:rPr lang="en-US" altLang="ko-KR" sz="1500" b="1" dirty="0"/>
              <a:t> </a:t>
            </a:r>
            <a:r>
              <a:rPr lang="en-US" altLang="ko-KR" sz="1300" b="1" spc="-150" dirty="0">
                <a:solidFill>
                  <a:schemeClr val="accent6"/>
                </a:solidFill>
              </a:rPr>
              <a:t>*</a:t>
            </a:r>
            <a:r>
              <a:rPr lang="ko-KR" altLang="en-US" sz="1300" b="1" spc="-150" dirty="0" err="1">
                <a:solidFill>
                  <a:schemeClr val="accent6"/>
                </a:solidFill>
              </a:rPr>
              <a:t>하절기</a:t>
            </a:r>
            <a:r>
              <a:rPr lang="ko-KR" altLang="en-US" sz="1300" b="1" spc="-150" dirty="0">
                <a:solidFill>
                  <a:schemeClr val="accent6"/>
                </a:solidFill>
              </a:rPr>
              <a:t> </a:t>
            </a:r>
            <a:r>
              <a:rPr lang="ko-KR" altLang="en-US" sz="1300" b="1" spc="-150" dirty="0" err="1">
                <a:solidFill>
                  <a:schemeClr val="accent6"/>
                </a:solidFill>
              </a:rPr>
              <a:t>어린이집</a:t>
            </a:r>
            <a:r>
              <a:rPr lang="ko-KR" altLang="en-US" sz="1300" b="1" spc="-150" dirty="0">
                <a:solidFill>
                  <a:schemeClr val="accent6"/>
                </a:solidFill>
              </a:rPr>
              <a:t> </a:t>
            </a:r>
            <a:r>
              <a:rPr lang="ko-KR" altLang="en-US" sz="1300" b="1" spc="-150" dirty="0" err="1">
                <a:solidFill>
                  <a:schemeClr val="accent6"/>
                </a:solidFill>
              </a:rPr>
              <a:t>급식위생</a:t>
            </a:r>
            <a:r>
              <a:rPr lang="ko-KR" altLang="en-US" sz="1300" b="1" spc="-150" dirty="0">
                <a:solidFill>
                  <a:schemeClr val="accent6"/>
                </a:solidFill>
              </a:rPr>
              <a:t> 및 안전점검</a:t>
            </a:r>
            <a:r>
              <a:rPr lang="en-US" altLang="ko-KR" sz="1300" b="1" spc="-150" dirty="0">
                <a:solidFill>
                  <a:schemeClr val="accent6"/>
                </a:solidFill>
              </a:rPr>
              <a:t>, </a:t>
            </a:r>
            <a:r>
              <a:rPr lang="ko-KR" altLang="en-US" sz="1300" b="1" spc="-150" dirty="0">
                <a:solidFill>
                  <a:schemeClr val="accent6"/>
                </a:solidFill>
              </a:rPr>
              <a:t>동절기 </a:t>
            </a:r>
            <a:r>
              <a:rPr lang="ko-KR" altLang="en-US" sz="1300" b="1" spc="-150" dirty="0" err="1">
                <a:solidFill>
                  <a:schemeClr val="accent6"/>
                </a:solidFill>
              </a:rPr>
              <a:t>어린이집</a:t>
            </a:r>
            <a:r>
              <a:rPr lang="ko-KR" altLang="en-US" sz="1300" b="1" spc="-150" dirty="0">
                <a:solidFill>
                  <a:schemeClr val="accent6"/>
                </a:solidFill>
              </a:rPr>
              <a:t> 안전점검</a:t>
            </a:r>
            <a:r>
              <a:rPr lang="en-US" altLang="ko-KR" sz="1300" b="1" spc="-150" dirty="0">
                <a:solidFill>
                  <a:schemeClr val="accent6"/>
                </a:solidFill>
              </a:rPr>
              <a:t>, CCTV </a:t>
            </a:r>
            <a:r>
              <a:rPr lang="ko-KR" altLang="en-US" sz="1300" b="1" spc="-150" dirty="0">
                <a:solidFill>
                  <a:schemeClr val="accent6"/>
                </a:solidFill>
              </a:rPr>
              <a:t>관리운영 및 아동 안전 실태점검</a:t>
            </a:r>
            <a:r>
              <a:rPr lang="en-US" altLang="ko-KR" sz="1300" b="1" spc="-150" dirty="0">
                <a:solidFill>
                  <a:schemeClr val="accent6"/>
                </a:solidFill>
              </a:rPr>
              <a:t>, </a:t>
            </a:r>
            <a:r>
              <a:rPr lang="ko-KR" altLang="en-US" sz="1300" b="1" spc="-150" dirty="0">
                <a:solidFill>
                  <a:schemeClr val="accent6"/>
                </a:solidFill>
              </a:rPr>
              <a:t>지방자치단체 자체 시행 차량</a:t>
            </a:r>
            <a:r>
              <a:rPr lang="en-US" altLang="ko-KR" sz="1300" b="1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1300" b="1" spc="-150" dirty="0">
                <a:solidFill>
                  <a:schemeClr val="accent6"/>
                </a:solidFill>
              </a:rPr>
              <a:t>급식</a:t>
            </a:r>
            <a:r>
              <a:rPr lang="en-US" altLang="ko-KR" sz="1300" b="1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1300" b="1" spc="-150" dirty="0">
                <a:solidFill>
                  <a:schemeClr val="accent6"/>
                </a:solidFill>
              </a:rPr>
              <a:t>시설</a:t>
            </a:r>
            <a:r>
              <a:rPr lang="en-US" altLang="ko-KR" sz="1300" b="1" spc="-15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· </a:t>
            </a:r>
            <a:r>
              <a:rPr lang="ko-KR" altLang="en-US" sz="1300" b="1" spc="-150" dirty="0">
                <a:solidFill>
                  <a:schemeClr val="accent6"/>
                </a:solidFill>
              </a:rPr>
              <a:t>안전점검 등</a:t>
            </a:r>
            <a:r>
              <a:rPr lang="en-US" altLang="ko-KR" sz="1300" b="1" spc="-150" dirty="0">
                <a:solidFill>
                  <a:schemeClr val="accent6"/>
                </a:solidFill>
              </a:rPr>
              <a:t> </a:t>
            </a:r>
            <a:endParaRPr lang="en-US" altLang="ko-KR" sz="1300" b="1" spc="-150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93175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Ⅳ.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행정 조치사항</a:t>
            </a:r>
          </a:p>
        </p:txBody>
      </p:sp>
    </p:spTree>
    <p:extLst>
      <p:ext uri="{BB962C8B-B14F-4D97-AF65-F5344CB8AC3E}">
        <p14:creationId xmlns:p14="http://schemas.microsoft.com/office/powerpoint/2010/main" val="491123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7328" y="53908"/>
            <a:ext cx="8928992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[</a:t>
            </a:r>
            <a:r>
              <a:rPr lang="ko-KR" altLang="en-US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참고</a:t>
            </a:r>
            <a:r>
              <a:rPr lang="en-US" altLang="ko-KR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] 2020</a:t>
            </a:r>
            <a:r>
              <a:rPr lang="ko-KR" altLang="en-US" sz="32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년</a:t>
            </a: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열린어린이집 현황</a:t>
            </a:r>
            <a:r>
              <a:rPr lang="en-US" altLang="ko-KR" sz="2000" b="1" spc="-10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(’20. 12. 31.</a:t>
            </a:r>
            <a:r>
              <a:rPr lang="ko-KR" altLang="en-US" sz="2000" b="1" spc="-10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 기준</a:t>
            </a:r>
            <a:r>
              <a:rPr lang="en-US" altLang="ko-KR" sz="2000" b="1" spc="-10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</a:rPr>
              <a:t>)</a:t>
            </a:r>
            <a:endParaRPr lang="en-US" altLang="ko-KR" sz="33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FF00"/>
              </a:solidFill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527343"/>
              </p:ext>
            </p:extLst>
          </p:nvPr>
        </p:nvGraphicFramePr>
        <p:xfrm>
          <a:off x="2567608" y="1052736"/>
          <a:ext cx="7560840" cy="55473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190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36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544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537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183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solidFill>
                      <a:srgbClr val="5E81A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어린이집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개소수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</a:p>
                  </a:txBody>
                  <a:tcPr anchor="ctr">
                    <a:solidFill>
                      <a:srgbClr val="5E81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선정 </a:t>
                      </a:r>
                      <a:r>
                        <a:rPr lang="ko-KR" altLang="en-US" sz="160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열린어린이집</a:t>
                      </a:r>
                      <a:r>
                        <a:rPr lang="ko-KR" altLang="en-US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600" dirty="0" err="1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개소수</a:t>
                      </a:r>
                      <a:r>
                        <a:rPr lang="en-US" altLang="ko-KR" sz="16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rgbClr val="5E81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선정 비율</a:t>
                      </a:r>
                      <a:r>
                        <a:rPr lang="en-US" altLang="ko-KR" sz="14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(%)</a:t>
                      </a:r>
                      <a:endParaRPr lang="ko-KR" altLang="en-US" sz="1600" dirty="0"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rgbClr val="5E81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50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총계 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35,352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7,532</a:t>
                      </a:r>
                      <a:endParaRPr lang="en-US" altLang="ko-KR" sz="1300" b="1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21.3%</a:t>
                      </a:r>
                      <a:endParaRPr lang="en-US" altLang="ko-KR" sz="1300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35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서울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5,370</a:t>
                      </a:r>
                      <a:endParaRPr lang="en-US" altLang="ko-KR" sz="1300" b="1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984</a:t>
                      </a:r>
                      <a:endParaRPr lang="en-US" altLang="ko-KR" sz="1300" b="1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18.3%</a:t>
                      </a:r>
                      <a:endParaRPr lang="en-US" altLang="ko-KR" sz="1300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부산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1,778</a:t>
                      </a:r>
                      <a:endParaRPr lang="en-US" altLang="ko-KR" sz="1300" b="1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540</a:t>
                      </a:r>
                      <a:endParaRPr lang="en-US" altLang="ko-KR" sz="1300" b="1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30.4%</a:t>
                      </a:r>
                      <a:endParaRPr lang="en-US" altLang="ko-KR" sz="1300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1,268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328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25.9%</a:t>
                      </a:r>
                      <a:endParaRPr lang="en-US" altLang="ko-KR" sz="1300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412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인천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1,943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641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33.0%</a:t>
                      </a:r>
                      <a:endParaRPr lang="en-US" altLang="ko-KR" sz="1300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273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광주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1,072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209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19.5%</a:t>
                      </a:r>
                      <a:endParaRPr lang="en-US" altLang="ko-KR" sz="1300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대전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1,185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248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20.9%</a:t>
                      </a:r>
                      <a:endParaRPr lang="en-US" altLang="ko-KR" sz="1300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울산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790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232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29.4%</a:t>
                      </a:r>
                      <a:endParaRPr lang="en-US" altLang="ko-KR" sz="1300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30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세종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350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78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22.3%</a:t>
                      </a:r>
                      <a:endParaRPr lang="en-US" altLang="ko-KR" sz="1300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8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10,761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2,006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18.6%</a:t>
                      </a:r>
                      <a:endParaRPr lang="en-US" altLang="ko-KR" sz="1300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강원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999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248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24.8%</a:t>
                      </a:r>
                      <a:endParaRPr lang="en-US" altLang="ko-KR" sz="1300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1,082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278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25.7%</a:t>
                      </a:r>
                      <a:endParaRPr lang="en-US" altLang="ko-KR" sz="1300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80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충남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1,717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258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15.0%</a:t>
                      </a:r>
                      <a:endParaRPr lang="en-US" altLang="ko-KR" sz="1300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312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1,195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289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24.2%</a:t>
                      </a:r>
                      <a:endParaRPr lang="en-US" altLang="ko-KR" sz="1300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1,084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340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31.4%</a:t>
                      </a:r>
                      <a:endParaRPr lang="en-US" altLang="ko-KR" sz="1300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1,725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374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21.7%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경남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2,544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372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14.6%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361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489</a:t>
                      </a:r>
                      <a:endParaRPr lang="en-US" altLang="ko-KR" sz="1300" b="1" kern="0" spc="-5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kern="0" spc="-5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</a:rPr>
                        <a:t>107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3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21.9%</a:t>
                      </a:r>
                      <a:endParaRPr lang="ko-KR" altLang="en-US" sz="13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493175" y="61401"/>
            <a:ext cx="350748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Ⅳ.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행정 조치사항</a:t>
            </a:r>
          </a:p>
        </p:txBody>
      </p:sp>
    </p:spTree>
    <p:extLst>
      <p:ext uri="{BB962C8B-B14F-4D97-AF65-F5344CB8AC3E}">
        <p14:creationId xmlns:p14="http://schemas.microsoft.com/office/powerpoint/2010/main" val="41313360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649914" y="2446769"/>
            <a:ext cx="93426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Ⅴ.  </a:t>
            </a:r>
            <a:r>
              <a:rPr lang="ko-KR" altLang="en-US" sz="48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운영관련 </a:t>
            </a:r>
            <a:r>
              <a:rPr lang="en-US" altLang="ko-KR" sz="4800" b="1" spc="-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FAQ</a:t>
            </a:r>
            <a:endParaRPr lang="ko-KR" altLang="en-US" sz="4800" b="1" spc="-5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407368" y="1742715"/>
            <a:ext cx="11342077" cy="46889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407368" y="3934931"/>
            <a:ext cx="11342077" cy="46889"/>
          </a:xfrm>
          <a:prstGeom prst="line">
            <a:avLst/>
          </a:prstGeom>
          <a:ln w="952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517779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8760296" y="37073"/>
            <a:ext cx="372600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Ⅴ. 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운영관련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FAQ</a:t>
            </a:r>
            <a:endParaRPr lang="ko-KR" altLang="en-US" sz="15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7328" y="74120"/>
            <a:ext cx="9012663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관리 시스템 구축 관련</a:t>
            </a:r>
            <a:endParaRPr lang="en-US" altLang="ko-KR" sz="44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FF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0" y="1052736"/>
            <a:ext cx="6096000" cy="507831"/>
          </a:xfrm>
          <a:prstGeom prst="rect">
            <a:avLst/>
          </a:prstGeom>
          <a:solidFill>
            <a:srgbClr val="FFC000"/>
          </a:solidFill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관리시스템이 구축되면 어떤 것들이 달라지나요</a:t>
            </a:r>
            <a:r>
              <a:rPr lang="en-US" altLang="ko-KR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3791744" y="1700808"/>
            <a:ext cx="8427916" cy="3456384"/>
          </a:xfrm>
          <a:prstGeom prst="rect">
            <a:avLst/>
          </a:prstGeom>
          <a:solidFill>
            <a:srgbClr val="D9D9D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은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대면 또는 이메일을 통해 </a:t>
            </a:r>
            <a:r>
              <a:rPr lang="ko-KR" altLang="en-US" sz="1600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열린어린이집을</a:t>
            </a:r>
            <a:r>
              <a:rPr lang="ko-KR" altLang="en-US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신청하는 대신</a:t>
            </a:r>
            <a:r>
              <a:rPr lang="en-US" altLang="ko-KR" sz="16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보육통합시스템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통해 신청절차를 간편하게 해결할 수 있습니다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5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또한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지자체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는 </a:t>
            </a: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행정지원시스템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통해 </a:t>
            </a:r>
            <a:r>
              <a:rPr lang="ko-KR" altLang="en-US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신청한 </a:t>
            </a:r>
            <a:r>
              <a:rPr lang="ko-KR" altLang="en-US" b="1" dirty="0" err="1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어린이집을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확인할 수 있으며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현장 심사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서류 및 시설 확인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후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최종 선정 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결과를 시스템을 통해 통보하게 됩니다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500" b="1" u="sng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무엇보다 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아이사랑보육포털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통해 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정보에 </a:t>
            </a:r>
            <a:r>
              <a:rPr lang="ko-KR" altLang="en-US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</a:t>
            </a:r>
            <a:r>
              <a:rPr lang="ko-KR" altLang="en-US" b="1" dirty="0" err="1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운영여부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를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포함하여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학부모가 이를 확인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할 수 있게 됩니다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0" y="5335678"/>
            <a:ext cx="4223792" cy="507831"/>
          </a:xfrm>
          <a:prstGeom prst="rect">
            <a:avLst/>
          </a:prstGeom>
          <a:solidFill>
            <a:srgbClr val="FFC000"/>
          </a:solidFill>
          <a:effectLst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언제부터 관리시스템을 이용할 수 있나요</a:t>
            </a:r>
            <a:r>
              <a:rPr lang="en-US" altLang="ko-KR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3791744" y="5957515"/>
            <a:ext cx="8400256" cy="540247"/>
          </a:xfrm>
          <a:prstGeom prst="rect">
            <a:avLst/>
          </a:prstGeom>
          <a:solidFill>
            <a:srgbClr val="D9D9D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21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상반기 중으로 시스템을 구축한 후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관련사항을 추후 별도로 안내할 예정입니다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8893434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8760296" y="37073"/>
            <a:ext cx="372600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Ⅴ. 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운영관련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FAQ</a:t>
            </a:r>
            <a:endParaRPr lang="ko-KR" altLang="en-US" sz="15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3242361"/>
              </p:ext>
            </p:extLst>
          </p:nvPr>
        </p:nvGraphicFramePr>
        <p:xfrm>
          <a:off x="479374" y="1942232"/>
          <a:ext cx="11233250" cy="365400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23325">
                  <a:extLst>
                    <a:ext uri="{9D8B030D-6E8A-4147-A177-3AD203B41FA5}">
                      <a16:colId xmlns:a16="http://schemas.microsoft.com/office/drawing/2014/main" val="3156398411"/>
                    </a:ext>
                  </a:extLst>
                </a:gridCol>
                <a:gridCol w="1123325">
                  <a:extLst>
                    <a:ext uri="{9D8B030D-6E8A-4147-A177-3AD203B41FA5}">
                      <a16:colId xmlns:a16="http://schemas.microsoft.com/office/drawing/2014/main" val="915299004"/>
                    </a:ext>
                  </a:extLst>
                </a:gridCol>
                <a:gridCol w="1123325">
                  <a:extLst>
                    <a:ext uri="{9D8B030D-6E8A-4147-A177-3AD203B41FA5}">
                      <a16:colId xmlns:a16="http://schemas.microsoft.com/office/drawing/2014/main" val="3205521374"/>
                    </a:ext>
                  </a:extLst>
                </a:gridCol>
                <a:gridCol w="1123325">
                  <a:extLst>
                    <a:ext uri="{9D8B030D-6E8A-4147-A177-3AD203B41FA5}">
                      <a16:colId xmlns:a16="http://schemas.microsoft.com/office/drawing/2014/main" val="2521021389"/>
                    </a:ext>
                  </a:extLst>
                </a:gridCol>
                <a:gridCol w="1123325">
                  <a:extLst>
                    <a:ext uri="{9D8B030D-6E8A-4147-A177-3AD203B41FA5}">
                      <a16:colId xmlns:a16="http://schemas.microsoft.com/office/drawing/2014/main" val="444932412"/>
                    </a:ext>
                  </a:extLst>
                </a:gridCol>
                <a:gridCol w="1123325">
                  <a:extLst>
                    <a:ext uri="{9D8B030D-6E8A-4147-A177-3AD203B41FA5}">
                      <a16:colId xmlns:a16="http://schemas.microsoft.com/office/drawing/2014/main" val="2673416642"/>
                    </a:ext>
                  </a:extLst>
                </a:gridCol>
                <a:gridCol w="1123325">
                  <a:extLst>
                    <a:ext uri="{9D8B030D-6E8A-4147-A177-3AD203B41FA5}">
                      <a16:colId xmlns:a16="http://schemas.microsoft.com/office/drawing/2014/main" val="1875039544"/>
                    </a:ext>
                  </a:extLst>
                </a:gridCol>
                <a:gridCol w="1123325">
                  <a:extLst>
                    <a:ext uri="{9D8B030D-6E8A-4147-A177-3AD203B41FA5}">
                      <a16:colId xmlns:a16="http://schemas.microsoft.com/office/drawing/2014/main" val="3037576349"/>
                    </a:ext>
                  </a:extLst>
                </a:gridCol>
                <a:gridCol w="1123325">
                  <a:extLst>
                    <a:ext uri="{9D8B030D-6E8A-4147-A177-3AD203B41FA5}">
                      <a16:colId xmlns:a16="http://schemas.microsoft.com/office/drawing/2014/main" val="3898206147"/>
                    </a:ext>
                  </a:extLst>
                </a:gridCol>
                <a:gridCol w="1123325">
                  <a:extLst>
                    <a:ext uri="{9D8B030D-6E8A-4147-A177-3AD203B41FA5}">
                      <a16:colId xmlns:a16="http://schemas.microsoft.com/office/drawing/2014/main" val="3355044922"/>
                    </a:ext>
                  </a:extLst>
                </a:gridCol>
              </a:tblGrid>
              <a:tr h="4060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구분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2017</a:t>
                      </a:r>
                      <a:r>
                        <a:rPr lang="ko-KR" altLang="en-US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2018</a:t>
                      </a:r>
                      <a:r>
                        <a:rPr lang="ko-KR" altLang="en-US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2019</a:t>
                      </a:r>
                      <a:r>
                        <a:rPr lang="ko-KR" altLang="en-US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2020</a:t>
                      </a:r>
                      <a:r>
                        <a:rPr lang="ko-KR" altLang="en-US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2021</a:t>
                      </a:r>
                      <a:r>
                        <a:rPr lang="ko-KR" altLang="en-US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/>
                        <a:t>2022</a:t>
                      </a:r>
                      <a:r>
                        <a:rPr lang="ko-KR" altLang="en-US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2023</a:t>
                      </a:r>
                      <a:r>
                        <a:rPr lang="ko-KR" altLang="en-US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2024</a:t>
                      </a:r>
                      <a:r>
                        <a:rPr lang="ko-KR" altLang="en-US" dirty="0"/>
                        <a:t>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/>
                        <a:t>2025</a:t>
                      </a:r>
                      <a:r>
                        <a:rPr lang="ko-KR" altLang="en-US" dirty="0"/>
                        <a:t>년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5033918"/>
                  </a:ext>
                </a:extLst>
              </a:tr>
              <a:tr h="406001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예시 </a:t>
                      </a:r>
                      <a:r>
                        <a:rPr lang="en-US" altLang="ko-KR" b="1" dirty="0"/>
                        <a:t>1</a:t>
                      </a:r>
                      <a:endParaRPr lang="ko-KR" altLang="en-US" b="1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신규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재선정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재재선정</a:t>
                      </a:r>
                    </a:p>
                  </a:txBody>
                  <a:tcPr anchor="ctr">
                    <a:solidFill>
                      <a:srgbClr val="CED3DF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0579388"/>
                  </a:ext>
                </a:extLst>
              </a:tr>
              <a:tr h="4060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정기점검 실시</a:t>
                      </a:r>
                    </a:p>
                  </a:txBody>
                  <a:tcPr anchor="ctr">
                    <a:solidFill>
                      <a:srgbClr val="94C6E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spc="0" baseline="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재재선정</a:t>
                      </a:r>
                    </a:p>
                  </a:txBody>
                  <a:tcPr anchor="ctr">
                    <a:solidFill>
                      <a:srgbClr val="7D3C4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정기점검 실시</a:t>
                      </a:r>
                    </a:p>
                  </a:txBody>
                  <a:tcPr anchor="ctr">
                    <a:solidFill>
                      <a:srgbClr val="94C6E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spc="0" baseline="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재재선정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8187464"/>
                  </a:ext>
                </a:extLst>
              </a:tr>
              <a:tr h="406001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예시 </a:t>
                      </a:r>
                      <a:r>
                        <a:rPr lang="en-US" altLang="ko-KR" b="1" dirty="0"/>
                        <a:t>2</a:t>
                      </a:r>
                      <a:endParaRPr lang="ko-KR" altLang="en-US" b="1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-</a:t>
                      </a:r>
                      <a:endParaRPr lang="ko-KR" altLang="en-US" b="1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신규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재선정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435099"/>
                  </a:ext>
                </a:extLst>
              </a:tr>
              <a:tr h="4060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1" spc="-250" baseline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정기점검 실시</a:t>
                      </a:r>
                    </a:p>
                  </a:txBody>
                  <a:tcPr anchor="ctr">
                    <a:solidFill>
                      <a:srgbClr val="94C6E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spc="0" baseline="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재재선정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정기점검 실시</a:t>
                      </a:r>
                    </a:p>
                  </a:txBody>
                  <a:tcPr anchor="ctr">
                    <a:solidFill>
                      <a:srgbClr val="94C6E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spc="0" baseline="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재재선정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2050123"/>
                  </a:ext>
                </a:extLst>
              </a:tr>
              <a:tr h="406001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예시 </a:t>
                      </a:r>
                      <a:r>
                        <a:rPr lang="en-US" altLang="ko-KR" b="1" dirty="0"/>
                        <a:t>3</a:t>
                      </a:r>
                      <a:endParaRPr lang="ko-KR" altLang="en-US" b="1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-</a:t>
                      </a:r>
                      <a:endParaRPr lang="ko-KR" altLang="en-US" b="1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/>
                        <a:t>-</a:t>
                      </a:r>
                      <a:endParaRPr lang="ko-KR" altLang="en-US" b="1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신규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재선정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6444057"/>
                  </a:ext>
                </a:extLst>
              </a:tr>
              <a:tr h="406001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1" spc="-250" baseline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정기점검 실시</a:t>
                      </a:r>
                    </a:p>
                  </a:txBody>
                  <a:tcPr anchor="ctr">
                    <a:solidFill>
                      <a:srgbClr val="94C6E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spc="0" baseline="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재재선정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2834492"/>
                  </a:ext>
                </a:extLst>
              </a:tr>
              <a:tr h="406001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예시 </a:t>
                      </a:r>
                      <a:r>
                        <a:rPr lang="en-US" altLang="ko-KR" b="1" dirty="0"/>
                        <a:t>4</a:t>
                      </a:r>
                      <a:endParaRPr lang="ko-KR" altLang="en-US" b="1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신규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재선정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>
                          <a:solidFill>
                            <a:srgbClr val="C00000"/>
                          </a:solidFill>
                        </a:rPr>
                        <a:t>선정안됨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신규</a:t>
                      </a: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/>
                        <a:t>재선정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9539443"/>
                  </a:ext>
                </a:extLst>
              </a:tr>
              <a:tr h="4060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b="1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1" spc="-250" baseline="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정기점검 실시</a:t>
                      </a:r>
                    </a:p>
                  </a:txBody>
                  <a:tcPr anchor="ctr">
                    <a:solidFill>
                      <a:srgbClr val="94C6E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spc="0" baseline="0" dirty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재재선정</a:t>
                      </a:r>
                    </a:p>
                  </a:txBody>
                  <a:tcPr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 anchor="ctr">
                    <a:solidFill>
                      <a:srgbClr val="E8EA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1173914"/>
                  </a:ext>
                </a:extLst>
              </a:tr>
            </a:tbl>
          </a:graphicData>
        </a:graphic>
      </p:graphicFrame>
      <p:cxnSp>
        <p:nvCxnSpPr>
          <p:cNvPr id="31" name="직선 화살표 연결선 30"/>
          <p:cNvCxnSpPr/>
          <p:nvPr/>
        </p:nvCxnSpPr>
        <p:spPr>
          <a:xfrm flipV="1">
            <a:off x="4787121" y="2507031"/>
            <a:ext cx="3312368" cy="115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화살표 연결선 31"/>
          <p:cNvCxnSpPr/>
          <p:nvPr/>
        </p:nvCxnSpPr>
        <p:spPr>
          <a:xfrm>
            <a:off x="8184232" y="2518296"/>
            <a:ext cx="3384376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5086113" y="2426487"/>
            <a:ext cx="1655472" cy="24622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유효기간 </a:t>
            </a:r>
            <a:r>
              <a:rPr lang="en-US" altLang="ko-KR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(‘19. 11.~’22.10)</a:t>
            </a:r>
            <a:endParaRPr lang="ko-KR" altLang="en-US" sz="1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073544" y="2420888"/>
            <a:ext cx="1655472" cy="24622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유효기간 </a:t>
            </a:r>
            <a:r>
              <a:rPr lang="en-US" altLang="ko-KR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(‘22. 11.~’25.10)</a:t>
            </a:r>
            <a:endParaRPr lang="ko-KR" altLang="en-US" sz="1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41" name="직선 화살표 연결선 40"/>
          <p:cNvCxnSpPr/>
          <p:nvPr/>
        </p:nvCxnSpPr>
        <p:spPr>
          <a:xfrm>
            <a:off x="4774452" y="3359694"/>
            <a:ext cx="2304256" cy="769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5159892" y="3236584"/>
            <a:ext cx="1679356" cy="24622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유효기간 </a:t>
            </a:r>
            <a:r>
              <a:rPr lang="en-US" altLang="ko-KR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(‘19. 11.~’21.10)</a:t>
            </a:r>
            <a:endParaRPr lang="ko-KR" altLang="en-US" sz="1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58" name="직선 화살표 연결선 57"/>
          <p:cNvCxnSpPr/>
          <p:nvPr/>
        </p:nvCxnSpPr>
        <p:spPr>
          <a:xfrm>
            <a:off x="7104112" y="3367389"/>
            <a:ext cx="3384376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8012054" y="3242223"/>
            <a:ext cx="1655472" cy="24622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유효기간 </a:t>
            </a:r>
            <a:r>
              <a:rPr lang="en-US" altLang="ko-KR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(‘21. 11.~’24.10)</a:t>
            </a:r>
            <a:endParaRPr lang="ko-KR" altLang="en-US" sz="1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0" y="921494"/>
            <a:ext cx="12192000" cy="923330"/>
          </a:xfrm>
          <a:prstGeom prst="rect">
            <a:avLst/>
          </a:prstGeom>
          <a:solidFill>
            <a:srgbClr val="FAF6C6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’21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년에 신규선정 및 재선정 심사를 받는 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어린이집을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제외한 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모든 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열린어린이집이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정기점검 대상입니다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     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0" y="5746030"/>
            <a:ext cx="12192000" cy="923330"/>
          </a:xfrm>
          <a:prstGeom prst="rect">
            <a:avLst/>
          </a:prstGeom>
          <a:solidFill>
            <a:srgbClr val="FAF6C6"/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재선정으로 인한 </a:t>
            </a:r>
            <a:r>
              <a:rPr lang="ko-KR" altLang="en-US" b="1" spc="-150" dirty="0">
                <a:solidFill>
                  <a:schemeClr val="accent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유효기간 내에는 정기점검</a:t>
            </a:r>
            <a:r>
              <a:rPr lang="ko-KR" altLang="en-US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 실시되며</a:t>
            </a:r>
            <a:r>
              <a:rPr lang="en-US" altLang="ko-KR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</a:p>
          <a:p>
            <a:pPr algn="ctr">
              <a:lnSpc>
                <a:spcPct val="150000"/>
              </a:lnSpc>
            </a:pPr>
            <a:r>
              <a:rPr lang="en-US" altLang="ko-KR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유효기간이 도래하여 </a:t>
            </a:r>
            <a:r>
              <a:rPr lang="ko-KR" altLang="en-US" b="1" spc="-150" dirty="0">
                <a:solidFill>
                  <a:schemeClr val="accent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재선정</a:t>
            </a:r>
            <a:r>
              <a:rPr lang="en-US" altLang="ko-KR" b="1" spc="-150" dirty="0">
                <a:solidFill>
                  <a:schemeClr val="accent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b="1" spc="-150" dirty="0">
                <a:solidFill>
                  <a:schemeClr val="accent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또는 재재선정</a:t>
            </a:r>
            <a:r>
              <a:rPr lang="en-US" altLang="ko-KR" b="1" spc="-150" dirty="0">
                <a:solidFill>
                  <a:schemeClr val="accent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spc="-150" dirty="0">
                <a:solidFill>
                  <a:schemeClr val="accent2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희망하는 경우 세부선정기준</a:t>
            </a:r>
            <a:r>
              <a:rPr lang="ko-KR" altLang="en-US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 따라 평정합니다</a:t>
            </a:r>
            <a:r>
              <a:rPr lang="en-US" altLang="ko-KR" b="1" spc="-15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</p:txBody>
      </p:sp>
      <p:cxnSp>
        <p:nvCxnSpPr>
          <p:cNvPr id="29" name="직선 화살표 연결선 28"/>
          <p:cNvCxnSpPr/>
          <p:nvPr/>
        </p:nvCxnSpPr>
        <p:spPr>
          <a:xfrm>
            <a:off x="5879976" y="4188846"/>
            <a:ext cx="2304256" cy="769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6312020" y="4055183"/>
            <a:ext cx="1679356" cy="24622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유효기간 </a:t>
            </a:r>
            <a:r>
              <a:rPr lang="en-US" altLang="ko-KR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(‘20. 11.~’22.10)</a:t>
            </a:r>
            <a:endParaRPr lang="ko-KR" altLang="en-US" sz="1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cxnSp>
        <p:nvCxnSpPr>
          <p:cNvPr id="30" name="직선 화살표 연결선 29"/>
          <p:cNvCxnSpPr/>
          <p:nvPr/>
        </p:nvCxnSpPr>
        <p:spPr>
          <a:xfrm>
            <a:off x="7029425" y="5017997"/>
            <a:ext cx="2304256" cy="7695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7440976" y="4896943"/>
            <a:ext cx="1679356" cy="24622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ko-KR" altLang="en-US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유효기간 </a:t>
            </a:r>
            <a:r>
              <a:rPr lang="en-US" altLang="ko-KR" sz="1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(‘21. 11.~’23.10)</a:t>
            </a:r>
            <a:endParaRPr lang="ko-KR" altLang="en-US" sz="10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-96688" y="116632"/>
            <a:ext cx="9012663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정기점검 관련</a:t>
            </a:r>
            <a:endParaRPr lang="en-US" altLang="ko-KR" sz="54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FF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0985162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0" y="977767"/>
            <a:ext cx="8026886" cy="1754326"/>
          </a:xfrm>
          <a:prstGeom prst="rect">
            <a:avLst/>
          </a:prstGeom>
          <a:solidFill>
            <a:srgbClr val="FFC00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 anchor="b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u="sng" dirty="0" err="1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어린이집의</a:t>
            </a:r>
            <a:r>
              <a:rPr lang="ko-KR" altLang="en-US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분기는 </a:t>
            </a: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‘3</a:t>
            </a:r>
            <a:r>
              <a:rPr lang="ko-KR" altLang="en-US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</a:t>
            </a:r>
            <a:r>
              <a:rPr lang="ko-KR" altLang="en-US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기준으로 </a:t>
            </a:r>
            <a:endParaRPr lang="en-US" altLang="ko-KR" b="1" u="sng" dirty="0">
              <a:solidFill>
                <a:srgbClr val="464646">
                  <a:lumMod val="75000"/>
                </a:srgb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분기</a:t>
            </a:r>
            <a:r>
              <a:rPr lang="en-US" altLang="ko-KR" sz="14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(3, 4, 5</a:t>
            </a:r>
            <a:r>
              <a:rPr lang="ko-KR" altLang="en-US" sz="14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4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en-US" altLang="ko-KR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2</a:t>
            </a:r>
            <a:r>
              <a:rPr lang="ko-KR" altLang="en-US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분기</a:t>
            </a:r>
            <a:r>
              <a:rPr lang="en-US" altLang="ko-KR" sz="14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(6, 7, 8</a:t>
            </a:r>
            <a:r>
              <a:rPr lang="ko-KR" altLang="en-US" sz="14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4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en-US" altLang="ko-KR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3</a:t>
            </a:r>
            <a:r>
              <a:rPr lang="ko-KR" altLang="en-US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분기</a:t>
            </a:r>
            <a:r>
              <a:rPr lang="en-US" altLang="ko-KR" sz="14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(9, 10, 11</a:t>
            </a:r>
            <a:r>
              <a:rPr lang="ko-KR" altLang="en-US" sz="14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4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en-US" altLang="ko-KR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4</a:t>
            </a:r>
            <a:r>
              <a:rPr lang="ko-KR" altLang="en-US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분기</a:t>
            </a:r>
            <a:r>
              <a:rPr lang="en-US" altLang="ko-KR" sz="14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(12, 1, 2</a:t>
            </a:r>
            <a:r>
              <a:rPr lang="ko-KR" altLang="en-US" sz="14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4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en-US" altLang="ko-KR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 운영됩니다</a:t>
            </a:r>
            <a:r>
              <a:rPr lang="en-US" altLang="ko-KR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</a:t>
            </a:r>
            <a:r>
              <a:rPr lang="ko-KR" altLang="en-US" b="1" dirty="0" err="1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평정기간은</a:t>
            </a:r>
            <a:r>
              <a:rPr lang="ko-KR" altLang="en-US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b="1" u="sng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‘20</a:t>
            </a:r>
            <a:r>
              <a:rPr lang="ko-KR" altLang="en-US" b="1" u="sng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b="1" u="sng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en-US" b="1" u="sng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월부터 </a:t>
            </a:r>
            <a:r>
              <a:rPr lang="en-US" altLang="ko-KR" b="1" u="sng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‘21</a:t>
            </a:r>
            <a:r>
              <a:rPr lang="ko-KR" altLang="en-US" b="1" u="sng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b="1" u="sng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en-US" b="1" u="sng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월까지 </a:t>
            </a:r>
            <a:r>
              <a:rPr lang="en-US" altLang="ko-KR" b="1" u="sng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</a:t>
            </a:r>
            <a:r>
              <a:rPr lang="ko-KR" altLang="en-US" b="1" u="sng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</a:t>
            </a:r>
            <a:r>
              <a:rPr lang="en-US" altLang="ko-KR" b="1" u="sng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인데 </a:t>
            </a:r>
            <a:endParaRPr lang="en-US" altLang="ko-KR" b="1" dirty="0">
              <a:solidFill>
                <a:srgbClr val="464646">
                  <a:lumMod val="75000"/>
                </a:srgb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어떤 기준으로 분기를 산정해야 하나요</a:t>
            </a:r>
            <a:r>
              <a:rPr lang="en-US" altLang="ko-KR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  <a:endParaRPr lang="ko-KR" altLang="en-US" dirty="0">
              <a:solidFill>
                <a:srgbClr val="464646">
                  <a:lumMod val="75000"/>
                </a:srgb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760296" y="37073"/>
            <a:ext cx="372600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Ⅴ. 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운영관련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FAQ</a:t>
            </a:r>
            <a:endParaRPr lang="ko-KR" altLang="en-US" sz="15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96688" y="74120"/>
            <a:ext cx="9012663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열린어린이집에서의 </a:t>
            </a: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분기</a:t>
            </a: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prstClr val="white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관련</a:t>
            </a:r>
            <a:endParaRPr lang="en-US" altLang="ko-KR" sz="44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FF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423592" y="2852936"/>
            <a:ext cx="9768408" cy="3816424"/>
          </a:xfrm>
          <a:prstGeom prst="rect">
            <a:avLst/>
          </a:prstGeom>
          <a:solidFill>
            <a:srgbClr val="D9D9D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0000">
              <a:lnSpc>
                <a:spcPct val="150000"/>
              </a:lnSpc>
            </a:pPr>
            <a:endParaRPr lang="en-US" altLang="ko-KR" b="1" dirty="0">
              <a:solidFill>
                <a:srgbClr val="464646">
                  <a:lumMod val="75000"/>
                </a:srgb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0000">
              <a:lnSpc>
                <a:spcPct val="150000"/>
              </a:lnSpc>
            </a:pPr>
            <a:endParaRPr lang="en-US" altLang="ko-KR" b="1" dirty="0">
              <a:solidFill>
                <a:srgbClr val="464646">
                  <a:lumMod val="75000"/>
                </a:srgb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0000">
              <a:lnSpc>
                <a:spcPct val="150000"/>
              </a:lnSpc>
            </a:pPr>
            <a:r>
              <a:rPr lang="ko-KR" altLang="en-US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열린어린이집에서는 </a:t>
            </a:r>
            <a:r>
              <a:rPr lang="ko-KR" altLang="en-US" b="1" dirty="0" err="1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평정기간</a:t>
            </a:r>
            <a:r>
              <a:rPr lang="ko-KR" altLang="en-US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내</a:t>
            </a:r>
            <a:r>
              <a:rPr lang="en-US" altLang="ko-KR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en-US" altLang="ko-KR" b="1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‘20</a:t>
            </a:r>
            <a:r>
              <a:rPr lang="ko-KR" altLang="en-US" b="1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b="1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en-US" b="1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월부터 </a:t>
            </a:r>
            <a:r>
              <a:rPr lang="en-US" altLang="ko-KR" b="1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‘21</a:t>
            </a:r>
            <a:r>
              <a:rPr lang="ko-KR" altLang="en-US" b="1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b="1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en-US" b="1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월까지</a:t>
            </a:r>
            <a:r>
              <a:rPr lang="en-US" altLang="ko-KR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12</a:t>
            </a:r>
            <a:r>
              <a:rPr lang="ko-KR" altLang="en-US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개월을 </a:t>
            </a: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분기로 보고</a:t>
            </a: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</a:p>
          <a:p>
            <a:pPr marL="360000">
              <a:lnSpc>
                <a:spcPct val="150000"/>
              </a:lnSpc>
            </a:pPr>
            <a:r>
              <a:rPr lang="ko-KR" altLang="en-US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</a:t>
            </a:r>
            <a:r>
              <a:rPr lang="en-US" altLang="ko-KR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(3, 4, 5</a:t>
            </a:r>
            <a:r>
              <a:rPr lang="ko-KR" altLang="en-US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), </a:t>
            </a:r>
            <a:r>
              <a:rPr lang="ko-KR" altLang="en-US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②</a:t>
            </a:r>
            <a:r>
              <a:rPr lang="en-US" altLang="ko-KR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(6, 7, 8</a:t>
            </a:r>
            <a:r>
              <a:rPr lang="ko-KR" altLang="en-US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), </a:t>
            </a:r>
            <a:r>
              <a:rPr lang="ko-KR" altLang="en-US" sz="14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③</a:t>
            </a:r>
            <a:r>
              <a:rPr lang="en-US" altLang="ko-KR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(9, 10, 11</a:t>
            </a:r>
            <a:r>
              <a:rPr lang="ko-KR" altLang="en-US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),  </a:t>
            </a:r>
            <a:r>
              <a:rPr lang="ko-KR" altLang="en-US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④</a:t>
            </a:r>
            <a:r>
              <a:rPr lang="en-US" altLang="ko-KR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(12,</a:t>
            </a:r>
            <a:r>
              <a:rPr lang="ko-KR" altLang="en-US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1, 2</a:t>
            </a:r>
            <a:r>
              <a:rPr lang="ko-KR" altLang="en-US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300" b="1" spc="-100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en-US" altLang="ko-KR" sz="1300" b="1" spc="-1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b="1" spc="-1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의 분기별 실적을 평정합니다</a:t>
            </a:r>
            <a:r>
              <a:rPr lang="en-US" altLang="ko-KR" b="1" spc="-100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 marL="360000">
              <a:lnSpc>
                <a:spcPct val="150000"/>
              </a:lnSpc>
            </a:pP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’21</a:t>
            </a:r>
            <a:r>
              <a:rPr lang="ko-KR" altLang="en-US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</a:t>
            </a:r>
            <a:r>
              <a:rPr lang="ko-KR" altLang="en-US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선정 심사 시</a:t>
            </a: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3</a:t>
            </a:r>
            <a:r>
              <a:rPr lang="ko-KR" altLang="en-US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분기 실적은 </a:t>
            </a: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</a:t>
            </a:r>
            <a:r>
              <a:rPr lang="ko-KR" altLang="en-US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en-US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월이나</a:t>
            </a: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21</a:t>
            </a:r>
            <a:r>
              <a:rPr lang="ko-KR" altLang="en-US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9~10</a:t>
            </a:r>
            <a:r>
              <a:rPr lang="ko-KR" altLang="en-US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실적 중 </a:t>
            </a: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개 이상 실적이 있으면 인정됩니다</a:t>
            </a:r>
            <a:r>
              <a:rPr lang="en-US" altLang="ko-KR" b="1" u="sng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marL="360000">
              <a:lnSpc>
                <a:spcPct val="150000"/>
              </a:lnSpc>
            </a:pPr>
            <a:endParaRPr lang="en-US" altLang="ko-KR" b="1" u="sng" dirty="0">
              <a:solidFill>
                <a:srgbClr val="464646">
                  <a:lumMod val="75000"/>
                </a:srgb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0000">
              <a:lnSpc>
                <a:spcPct val="150000"/>
              </a:lnSpc>
            </a:pPr>
            <a:endParaRPr lang="en-US" altLang="ko-KR" b="1" u="sng" dirty="0">
              <a:solidFill>
                <a:srgbClr val="464646">
                  <a:lumMod val="75000"/>
                </a:srgb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111511"/>
              </p:ext>
            </p:extLst>
          </p:nvPr>
        </p:nvGraphicFramePr>
        <p:xfrm>
          <a:off x="2742196" y="2996952"/>
          <a:ext cx="91311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9463">
                  <a:extLst>
                    <a:ext uri="{9D8B030D-6E8A-4147-A177-3AD203B41FA5}">
                      <a16:colId xmlns:a16="http://schemas.microsoft.com/office/drawing/2014/main" val="2797140630"/>
                    </a:ext>
                  </a:extLst>
                </a:gridCol>
                <a:gridCol w="623478">
                  <a:extLst>
                    <a:ext uri="{9D8B030D-6E8A-4147-A177-3AD203B41FA5}">
                      <a16:colId xmlns:a16="http://schemas.microsoft.com/office/drawing/2014/main" val="3896765200"/>
                    </a:ext>
                  </a:extLst>
                </a:gridCol>
                <a:gridCol w="623478">
                  <a:extLst>
                    <a:ext uri="{9D8B030D-6E8A-4147-A177-3AD203B41FA5}">
                      <a16:colId xmlns:a16="http://schemas.microsoft.com/office/drawing/2014/main" val="2723632515"/>
                    </a:ext>
                  </a:extLst>
                </a:gridCol>
                <a:gridCol w="623478">
                  <a:extLst>
                    <a:ext uri="{9D8B030D-6E8A-4147-A177-3AD203B41FA5}">
                      <a16:colId xmlns:a16="http://schemas.microsoft.com/office/drawing/2014/main" val="2962995059"/>
                    </a:ext>
                  </a:extLst>
                </a:gridCol>
                <a:gridCol w="623478">
                  <a:extLst>
                    <a:ext uri="{9D8B030D-6E8A-4147-A177-3AD203B41FA5}">
                      <a16:colId xmlns:a16="http://schemas.microsoft.com/office/drawing/2014/main" val="2237849899"/>
                    </a:ext>
                  </a:extLst>
                </a:gridCol>
                <a:gridCol w="623478">
                  <a:extLst>
                    <a:ext uri="{9D8B030D-6E8A-4147-A177-3AD203B41FA5}">
                      <a16:colId xmlns:a16="http://schemas.microsoft.com/office/drawing/2014/main" val="1528927749"/>
                    </a:ext>
                  </a:extLst>
                </a:gridCol>
                <a:gridCol w="623478">
                  <a:extLst>
                    <a:ext uri="{9D8B030D-6E8A-4147-A177-3AD203B41FA5}">
                      <a16:colId xmlns:a16="http://schemas.microsoft.com/office/drawing/2014/main" val="1455261032"/>
                    </a:ext>
                  </a:extLst>
                </a:gridCol>
                <a:gridCol w="623478">
                  <a:extLst>
                    <a:ext uri="{9D8B030D-6E8A-4147-A177-3AD203B41FA5}">
                      <a16:colId xmlns:a16="http://schemas.microsoft.com/office/drawing/2014/main" val="920921277"/>
                    </a:ext>
                  </a:extLst>
                </a:gridCol>
                <a:gridCol w="623478">
                  <a:extLst>
                    <a:ext uri="{9D8B030D-6E8A-4147-A177-3AD203B41FA5}">
                      <a16:colId xmlns:a16="http://schemas.microsoft.com/office/drawing/2014/main" val="3406626757"/>
                    </a:ext>
                  </a:extLst>
                </a:gridCol>
                <a:gridCol w="623478">
                  <a:extLst>
                    <a:ext uri="{9D8B030D-6E8A-4147-A177-3AD203B41FA5}">
                      <a16:colId xmlns:a16="http://schemas.microsoft.com/office/drawing/2014/main" val="553667227"/>
                    </a:ext>
                  </a:extLst>
                </a:gridCol>
                <a:gridCol w="623478">
                  <a:extLst>
                    <a:ext uri="{9D8B030D-6E8A-4147-A177-3AD203B41FA5}">
                      <a16:colId xmlns:a16="http://schemas.microsoft.com/office/drawing/2014/main" val="2518540970"/>
                    </a:ext>
                  </a:extLst>
                </a:gridCol>
                <a:gridCol w="623478">
                  <a:extLst>
                    <a:ext uri="{9D8B030D-6E8A-4147-A177-3AD203B41FA5}">
                      <a16:colId xmlns:a16="http://schemas.microsoft.com/office/drawing/2014/main" val="953344134"/>
                    </a:ext>
                  </a:extLst>
                </a:gridCol>
                <a:gridCol w="623478">
                  <a:extLst>
                    <a:ext uri="{9D8B030D-6E8A-4147-A177-3AD203B41FA5}">
                      <a16:colId xmlns:a16="http://schemas.microsoft.com/office/drawing/2014/main" val="36219023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11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12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</a:rPr>
                        <a:t>월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</a:rPr>
                        <a:t>월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4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5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6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7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8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9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</a:t>
                      </a:r>
                      <a:r>
                        <a:rPr lang="ko-KR" altLang="en-US" sz="1400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월</a:t>
                      </a: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0522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열린어린이집 적용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③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④</a:t>
                      </a:r>
                      <a:endParaRPr lang="ko-KR" altLang="en-US" sz="1400" b="1" dirty="0">
                        <a:solidFill>
                          <a:srgbClr val="C00000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①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②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rgbClr val="FF0000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③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6196365"/>
                  </a:ext>
                </a:extLst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2927648" y="5649484"/>
            <a:ext cx="4464496" cy="792088"/>
          </a:xfrm>
          <a:prstGeom prst="rect">
            <a:avLst/>
          </a:prstGeom>
          <a:solidFill>
            <a:srgbClr val="FAF6C6"/>
          </a:solidFill>
          <a:ln>
            <a:solidFill>
              <a:srgbClr val="FAF6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예시 </a:t>
            </a:r>
            <a:r>
              <a:rPr lang="en-US" altLang="ko-KR" sz="1400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1] </a:t>
            </a:r>
            <a:r>
              <a:rPr lang="ko-KR" altLang="en-US" sz="1400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1400" b="1" dirty="0" err="1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r>
              <a:rPr lang="ko-KR" altLang="en-US" sz="1400" b="1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b="1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</a:t>
            </a:r>
            <a:r>
              <a:rPr lang="en-US" altLang="ko-KR" sz="1400" b="1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400" b="1" dirty="0" err="1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ko-KR" altLang="en-US" sz="1400" b="1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운영위원회 적용 시</a:t>
            </a:r>
            <a:endParaRPr lang="en-US" altLang="ko-KR" sz="1400" b="1" dirty="0">
              <a:solidFill>
                <a:srgbClr val="7D3C4A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0000">
              <a:lnSpc>
                <a:spcPct val="150000"/>
              </a:lnSpc>
            </a:pPr>
            <a:r>
              <a:rPr lang="ko-KR" altLang="en-US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③ </a:t>
            </a:r>
            <a:r>
              <a:rPr lang="en-US" altLang="ko-KR" sz="1200" b="1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</a:t>
            </a:r>
            <a:r>
              <a:rPr lang="ko-KR" altLang="en-US" sz="1200" b="1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200" b="1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11</a:t>
            </a:r>
            <a:r>
              <a:rPr lang="ko-KR" altLang="en-US" sz="1200" b="1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200" b="1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④ 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21</a:t>
            </a:r>
            <a:r>
              <a:rPr lang="ko-KR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②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8</a:t>
            </a:r>
            <a:r>
              <a:rPr lang="ko-KR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진행 시 </a:t>
            </a:r>
            <a:r>
              <a:rPr lang="ko-KR" altLang="en-US" sz="1400" b="1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인정</a:t>
            </a:r>
            <a:endParaRPr lang="en-US" altLang="ko-KR" sz="1400" b="1" dirty="0">
              <a:solidFill>
                <a:srgbClr val="39639D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510196" y="5649484"/>
            <a:ext cx="4274436" cy="792088"/>
          </a:xfrm>
          <a:prstGeom prst="rect">
            <a:avLst/>
          </a:prstGeom>
          <a:solidFill>
            <a:srgbClr val="FAF6C6"/>
          </a:solidFill>
          <a:ln>
            <a:solidFill>
              <a:srgbClr val="FAF6C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예시 </a:t>
            </a:r>
            <a:r>
              <a:rPr lang="en-US" altLang="ko-KR" sz="1400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2] </a:t>
            </a:r>
            <a:r>
              <a:rPr lang="ko-KR" altLang="en-US" sz="1400" b="1" dirty="0">
                <a:solidFill>
                  <a:srgbClr val="464646">
                    <a:lumMod val="75000"/>
                  </a:srgb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1400" b="1" dirty="0" err="1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r>
              <a:rPr lang="ko-KR" altLang="en-US" sz="1400" b="1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</a:t>
            </a:r>
            <a:r>
              <a:rPr lang="ko-KR" altLang="en-US" sz="1400" b="1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마</a:t>
            </a:r>
            <a:r>
              <a:rPr lang="en-US" altLang="ko-KR" sz="1400" b="1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sz="1400" b="1" dirty="0">
                <a:solidFill>
                  <a:srgbClr val="7D3C4A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부모참여프로그램 적용 시</a:t>
            </a:r>
            <a:endParaRPr lang="en-US" altLang="ko-KR" sz="1400" b="1" dirty="0">
              <a:solidFill>
                <a:srgbClr val="7D3C4A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0000">
              <a:lnSpc>
                <a:spcPct val="150000"/>
              </a:lnSpc>
            </a:pPr>
            <a:r>
              <a:rPr lang="ko-KR" altLang="en-US" sz="12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④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</a:t>
            </a:r>
            <a:r>
              <a:rPr lang="ko-KR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12</a:t>
            </a:r>
            <a:r>
              <a:rPr lang="ko-KR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① 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② 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7</a:t>
            </a:r>
            <a:r>
              <a:rPr lang="ko-KR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200" b="1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③</a:t>
            </a:r>
            <a:r>
              <a:rPr lang="en-US" altLang="ko-KR" sz="1200" b="1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10</a:t>
            </a:r>
            <a:r>
              <a:rPr lang="ko-KR" altLang="en-US" sz="1200" b="1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진행 시 </a:t>
            </a:r>
            <a:r>
              <a:rPr lang="ko-KR" altLang="en-US" sz="1400" b="1" dirty="0">
                <a:solidFill>
                  <a:srgbClr val="39639D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인정</a:t>
            </a:r>
            <a:endParaRPr lang="en-US" altLang="ko-KR" sz="1400" b="1" dirty="0">
              <a:solidFill>
                <a:srgbClr val="39639D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8629543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30235" y="1484784"/>
            <a:ext cx="4860032" cy="57606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보육실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문의 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투명창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인정기준은 무엇인가요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 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2783632" y="2708920"/>
            <a:ext cx="9017197" cy="316835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보육실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문 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투명창은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성인 상반신 높이에 위치하여야 하며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보육실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문의 약 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30%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이상으로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투명창이 설치되어야 합니다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다만</a:t>
            </a:r>
            <a:r>
              <a:rPr lang="en-US" altLang="ko-KR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u="sng" spc="-100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투명창에</a:t>
            </a:r>
            <a:r>
              <a:rPr lang="ko-KR" altLang="en-US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u="sng" spc="-100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시트지를</a:t>
            </a:r>
            <a:r>
              <a:rPr lang="ko-KR" altLang="en-US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부착하거나 커튼 등을 설치하여 상시적으로 </a:t>
            </a:r>
            <a:r>
              <a:rPr lang="ko-KR" altLang="en-US" b="1" u="sng" spc="-100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보육실</a:t>
            </a:r>
            <a:r>
              <a:rPr lang="ko-KR" altLang="en-US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내부확인이 불가능한</a:t>
            </a:r>
            <a:endParaRPr lang="en-US" altLang="ko-KR" b="1" u="sng" spc="-100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경우는 불인정됩니다</a:t>
            </a:r>
            <a:r>
              <a:rPr lang="en-US" altLang="ko-KR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760296" y="37073"/>
            <a:ext cx="372600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Ⅴ. 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운영관련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FAQ</a:t>
            </a:r>
            <a:endParaRPr lang="ko-KR" altLang="en-US" sz="15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-96688" y="74120"/>
            <a:ext cx="9012663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공간 개방성 관련</a:t>
            </a:r>
            <a:endParaRPr lang="en-US" altLang="ko-KR" sz="44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FF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9290079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/>
          <p:cNvSpPr/>
          <p:nvPr/>
        </p:nvSpPr>
        <p:spPr>
          <a:xfrm>
            <a:off x="0" y="1638706"/>
            <a:ext cx="7234880" cy="57606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 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공용공간에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기존의 테이블이나 의자 등이 없어도 된다는 것인가요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049578" y="2380146"/>
            <a:ext cx="9144000" cy="342511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 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공용공간은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상담실이나 대기실 등 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곳만 마련되어 있어도 되며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반드시 의자나 테이블 등으로 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구획되어야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하는 것은 아닙니다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2000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u="sng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게시판이나 건의함</a:t>
            </a:r>
            <a:r>
              <a:rPr lang="en-US" altLang="ko-KR" sz="2000" b="1" u="sng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b="1" u="sng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육아정보 책자 등을 비치</a:t>
            </a: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하여 </a:t>
            </a:r>
            <a:r>
              <a:rPr lang="ko-KR" altLang="en-US" sz="2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 공용공간으로서 기능</a:t>
            </a: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</a:t>
            </a:r>
            <a:endParaRPr lang="en-US" altLang="ko-KR" b="1" u="sng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하면 됩니다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5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다만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현관 등에 설치 시 영유아 이동을 방해해서는 안되며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영유아의 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이동통로를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확보해야 합니다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60296" y="37073"/>
            <a:ext cx="372600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Ⅴ. 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운영관련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FAQ</a:t>
            </a:r>
            <a:endParaRPr lang="ko-KR" altLang="en-US" sz="15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96688" y="74120"/>
            <a:ext cx="9012663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공용공간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관련</a:t>
            </a:r>
            <a:endParaRPr lang="en-US" altLang="ko-KR" sz="44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FF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934897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0" y="1384900"/>
            <a:ext cx="8542742" cy="1107996"/>
          </a:xfrm>
          <a:prstGeom prst="rect">
            <a:avLst/>
          </a:prstGeom>
          <a:solidFill>
            <a:srgbClr val="FFC00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부모참여프로그램 운영 시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실시간 화상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통한 부모참여프로그램은 진행하고자 합니다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 algn="ctr">
              <a:lnSpc>
                <a:spcPct val="150000"/>
              </a:lnSpc>
            </a:pP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어떻게 진행해야 하나요</a:t>
            </a: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 </a:t>
            </a:r>
            <a:r>
              <a:rPr lang="ko-KR" altLang="en-US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진행 시 꼭 지켜야 할 사항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 있나요</a:t>
            </a: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760296" y="37073"/>
            <a:ext cx="372600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Ⅴ. 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운영관련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FAQ</a:t>
            </a:r>
            <a:endParaRPr lang="ko-KR" altLang="en-US" sz="15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96688" y="74120"/>
            <a:ext cx="9012663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부모참여프로그램 관련</a:t>
            </a:r>
            <a:endParaRPr lang="en-US" altLang="ko-KR" sz="44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FF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071664" y="2852936"/>
            <a:ext cx="9120336" cy="309634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실시간 화상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통한 부모참여프로그램이기 때문에 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반드시 프로그램 진행자와 참여자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 및 아동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의 </a:t>
            </a:r>
            <a:r>
              <a:rPr lang="ko-KR" altLang="en-US" sz="2400" b="1" u="sng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상호작용</a:t>
            </a:r>
            <a:r>
              <a:rPr lang="ko-KR" altLang="en-US" sz="2400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 가능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해야 하며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녹화된 영상 활용</a:t>
            </a: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또는 </a:t>
            </a:r>
            <a:r>
              <a:rPr lang="ko-KR" altLang="en-US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단순키트배포</a:t>
            </a: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는 </a:t>
            </a:r>
            <a:r>
              <a:rPr lang="ko-KR" altLang="en-US" b="1" u="sng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미인정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됩니다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500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또한</a:t>
            </a:r>
            <a:r>
              <a:rPr lang="en-US" altLang="ko-KR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평정기준에서 제시한 </a:t>
            </a:r>
            <a:r>
              <a:rPr lang="en-US" altLang="ko-KR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가지 조건</a:t>
            </a:r>
            <a:r>
              <a:rPr lang="en-US" altLang="ko-KR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연간운영계획</a:t>
            </a:r>
            <a:r>
              <a:rPr lang="en-US" altLang="ko-KR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u="sng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실시횟수</a:t>
            </a:r>
            <a:r>
              <a:rPr lang="en-US" altLang="ko-KR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u="sng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실시기록</a:t>
            </a:r>
            <a:r>
              <a:rPr lang="en-US" altLang="ko-KR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갖추어야 합니다</a:t>
            </a:r>
            <a:r>
              <a:rPr lang="en-US" altLang="ko-KR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endParaRPr lang="ko-KR" altLang="en-US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812363" y="6021288"/>
            <a:ext cx="64043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ko-KR" altLang="en-US" sz="1400" b="1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실시간 화상을 통한 부모참여프로그램은</a:t>
            </a:r>
            <a:endParaRPr lang="en-US" altLang="ko-KR" sz="1400" b="1" dirty="0">
              <a:solidFill>
                <a:srgbClr val="C0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r"/>
            <a:r>
              <a:rPr lang="ko-KR" altLang="en-US" sz="1400" b="1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부모교육과는 달리 참여를 통한 소통이 요구되므로 반드시 상호작용이 가능해야 함</a:t>
            </a:r>
            <a:endParaRPr lang="ko-KR" altLang="en-US" sz="1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55653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600" y="999019"/>
            <a:ext cx="5660352" cy="1061829"/>
          </a:xfrm>
          <a:prstGeom prst="rect">
            <a:avLst/>
          </a:prstGeom>
          <a:solidFill>
            <a:srgbClr val="FFC00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2021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년부터는 열린어린이집 선정기준에 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새로 추가된 </a:t>
            </a:r>
            <a:r>
              <a:rPr lang="ko-KR" altLang="en-US" sz="2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자체 부모모니터링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 궁금합니다</a:t>
            </a:r>
            <a:r>
              <a: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760296" y="37073"/>
            <a:ext cx="372600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Ⅴ. 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운영관련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FAQ</a:t>
            </a:r>
            <a:endParaRPr lang="ko-KR" altLang="en-US" sz="15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96688" y="74120"/>
            <a:ext cx="9012663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자체 부모모니터링 관련</a:t>
            </a:r>
            <a:endParaRPr lang="en-US" altLang="ko-KR" sz="44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FF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03712" y="2195279"/>
            <a:ext cx="8688288" cy="2169825"/>
          </a:xfrm>
          <a:prstGeom prst="rect">
            <a:avLst/>
          </a:prstGeom>
          <a:solidFill>
            <a:srgbClr val="D9D9D9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2021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년 열린어린이집 선정기준에 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algn="r">
              <a:lnSpc>
                <a:spcPct val="150000"/>
              </a:lnSpc>
            </a:pPr>
            <a:r>
              <a:rPr lang="en-US" altLang="ko-KR" sz="2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2. </a:t>
            </a:r>
            <a:r>
              <a:rPr lang="ko-KR" altLang="en-US" sz="2400" b="1" u="sng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en-US" altLang="ko-KR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b="1" u="sng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2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sz="2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자체 부모모니터링</a:t>
            </a:r>
            <a:r>
              <a:rPr lang="en-US" altLang="ko-KR" sz="2400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</a:t>
            </a:r>
            <a:r>
              <a:rPr lang="en-US" altLang="ko-KR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항목이 신설되었습니다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자체 부모모니터링은 부모가 </a:t>
            </a:r>
            <a:r>
              <a:rPr lang="ko-KR" altLang="en-US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어린이집을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직접 방문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하여 건강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안전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급식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위생에 대한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모니터링을 실시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하고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모든</a:t>
            </a:r>
            <a:r>
              <a:rPr lang="en-US" altLang="ko-KR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부모에게 </a:t>
            </a:r>
            <a:r>
              <a:rPr lang="ko-KR" altLang="en-US" sz="24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계획과 결과를 공지</a:t>
            </a:r>
            <a:r>
              <a:rPr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하도록 합니다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endParaRPr lang="ko-KR" alt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80" y="4509416"/>
            <a:ext cx="8395576" cy="1043363"/>
          </a:xfrm>
          <a:prstGeom prst="rect">
            <a:avLst/>
          </a:prstGeom>
          <a:solidFill>
            <a:srgbClr val="FFC000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 </a:t>
            </a:r>
            <a:r>
              <a:rPr lang="en-US" altLang="ko-KR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20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 이상 </a:t>
            </a: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자체모니터링 </a:t>
            </a:r>
            <a:r>
              <a:rPr lang="ko-KR" altLang="en-US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점검표</a:t>
            </a:r>
            <a:r>
              <a:rPr lang="en-US" altLang="ko-KR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부모모니터링 </a:t>
            </a:r>
            <a:r>
              <a:rPr lang="ko-KR" altLang="en-US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점검표</a:t>
            </a:r>
            <a:r>
              <a:rPr lang="en-US" altLang="ko-KR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어린이집</a:t>
            </a: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평가 </a:t>
            </a:r>
            <a:r>
              <a:rPr lang="ko-KR" altLang="en-US" b="1" dirty="0" err="1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점검표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등을 통해 모니터링을 실시해야 하는데 </a:t>
            </a:r>
            <a:r>
              <a:rPr lang="ko-KR" altLang="en-US" sz="2400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동일한 지표로 </a:t>
            </a:r>
            <a:r>
              <a:rPr lang="en-US" altLang="ko-KR" sz="2400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2400" b="1" dirty="0" err="1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회이상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실시해도 되나요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87888" y="5773087"/>
            <a:ext cx="7104112" cy="923330"/>
          </a:xfrm>
          <a:prstGeom prst="rect">
            <a:avLst/>
          </a:prstGeom>
          <a:solidFill>
            <a:srgbClr val="D9D9D9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네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동일한 지표로 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b="1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회이상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실시해도 </a:t>
            </a:r>
            <a:r>
              <a:rPr lang="ko-KR" altLang="en-US" b="1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가능</a:t>
            </a: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합니다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ko-KR" altLang="en-US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다만</a:t>
            </a:r>
            <a:r>
              <a:rPr lang="en-US" altLang="ko-KR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실시 계획 및 결과를 모든 부모를 대상으로 공지하여야 합니다</a:t>
            </a:r>
            <a:r>
              <a:rPr lang="en-US" altLang="ko-KR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 </a:t>
            </a:r>
            <a:endParaRPr lang="ko-KR" altLang="en-US" sz="2000" u="sng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87727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0" y="1248909"/>
            <a:ext cx="6240016" cy="47541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부모참여활동 선호 및 참여의견조사는 어떤 것을 조사해야 하나요</a:t>
            </a:r>
            <a:r>
              <a:rPr lang="en-US" altLang="ko-KR" b="1" spc="-1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  <a:endParaRPr lang="ko-KR" altLang="en-US" b="1" spc="-1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639616" y="1948251"/>
            <a:ext cx="9552384" cy="37804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spc="-100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부모참여활동과 관련한 의견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을 조사하는 것으로  </a:t>
            </a:r>
            <a:r>
              <a:rPr lang="en-US" altLang="ko-KR" b="1" u="sng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b="1" u="sng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 여부</a:t>
            </a:r>
            <a:r>
              <a:rPr lang="en-US" altLang="ko-KR" b="1" u="sng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 </a:t>
            </a:r>
            <a:r>
              <a:rPr lang="ko-KR" altLang="en-US" b="1" u="sng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조사는 포함되지 않습니다</a:t>
            </a:r>
            <a:r>
              <a:rPr lang="en-US" altLang="ko-KR" b="1" u="sng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</a:p>
          <a:p>
            <a:pPr>
              <a:lnSpc>
                <a:spcPct val="150000"/>
              </a:lnSpc>
            </a:pPr>
            <a:endParaRPr lang="en-US" altLang="ko-KR" sz="500" b="1" spc="-10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예시 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] </a:t>
            </a:r>
            <a:r>
              <a:rPr lang="ko-KR" altLang="en-US" b="1" spc="-100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 가능 또는 불가능에 대한 </a:t>
            </a:r>
            <a:r>
              <a:rPr lang="ko-KR" altLang="en-US" b="1" spc="-100" dirty="0" err="1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단순조사</a:t>
            </a:r>
            <a:r>
              <a:rPr lang="ko-KR" altLang="en-US" b="1" spc="-100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b="1" spc="-100" dirty="0">
                <a:solidFill>
                  <a:srgbClr val="C0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(X)</a:t>
            </a:r>
          </a:p>
          <a:p>
            <a:pPr>
              <a:lnSpc>
                <a:spcPct val="150000"/>
              </a:lnSpc>
            </a:pP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          </a:t>
            </a:r>
            <a:r>
              <a:rPr lang="ko-KR" altLang="en-US" b="1" spc="-100" dirty="0" err="1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참여활동에</a:t>
            </a:r>
            <a:r>
              <a:rPr lang="ko-KR" altLang="en-US" b="1" spc="-100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대한 내용</a:t>
            </a:r>
            <a:r>
              <a:rPr lang="en-US" altLang="ko-KR" b="1" spc="-100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spc="-100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대상</a:t>
            </a:r>
            <a:r>
              <a:rPr lang="en-US" altLang="ko-KR" b="1" spc="-100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spc="-100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시간</a:t>
            </a:r>
            <a:r>
              <a:rPr lang="en-US" altLang="ko-KR" b="1" spc="-100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spc="-100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방법 등 의견에 대한 조사 </a:t>
            </a:r>
            <a:r>
              <a:rPr lang="en-US" altLang="ko-KR" b="1" spc="-100" dirty="0">
                <a:solidFill>
                  <a:srgbClr val="0070C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(O)</a:t>
            </a:r>
          </a:p>
          <a:p>
            <a:pPr>
              <a:lnSpc>
                <a:spcPct val="150000"/>
              </a:lnSpc>
            </a:pPr>
            <a:endParaRPr lang="en-US" altLang="ko-KR" sz="500" b="1" spc="-10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따라서 단순히 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참여여부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 대한 조사가 아니라 </a:t>
            </a:r>
            <a:r>
              <a:rPr lang="en-US" altLang="ko-KR" sz="24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sz="24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어떤 부모참여활동을 희망하는지</a:t>
            </a:r>
            <a:r>
              <a:rPr lang="en-US" altLang="ko-KR" sz="24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 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에 대한 </a:t>
            </a:r>
            <a:endParaRPr lang="en-US" altLang="ko-KR" b="1" spc="-10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u="sng" spc="-100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구체적인 조사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 실시되어야 합니다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또한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‘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수요조사 </a:t>
            </a:r>
            <a:r>
              <a:rPr lang="ko-KR" altLang="en-US" b="1" spc="-10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반영여부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는 부모참여활동 관련 의견을 조사한 내용이 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연간운영계획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이나 부모참여활동 시 반영되었는지 여부를 확인하는 것입니다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 </a:t>
            </a:r>
          </a:p>
          <a:p>
            <a:pPr>
              <a:lnSpc>
                <a:spcPct val="150000"/>
              </a:lnSpc>
            </a:pPr>
            <a:r>
              <a:rPr lang="en-US" altLang="ko-KR" sz="16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※</a:t>
            </a:r>
            <a:r>
              <a:rPr lang="ko-KR" altLang="en-US" sz="16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 때</a:t>
            </a:r>
            <a:r>
              <a:rPr lang="en-US" altLang="ko-KR" sz="16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주제</a:t>
            </a:r>
            <a:r>
              <a:rPr lang="en-US" altLang="ko-KR" sz="16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내용</a:t>
            </a:r>
            <a:r>
              <a:rPr lang="en-US" altLang="ko-KR" sz="16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시간</a:t>
            </a:r>
            <a:r>
              <a:rPr lang="en-US" altLang="ko-KR" sz="16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6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대상 등 일부 항목만 수요조사를 하여도 인정됩니다</a:t>
            </a:r>
            <a:r>
              <a:rPr lang="en-US" altLang="ko-KR" sz="1600" b="1" u="sng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endParaRPr lang="ko-KR" altLang="en-US" sz="1600" u="sng" spc="-100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760296" y="37073"/>
            <a:ext cx="372600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Ⅴ. 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운영관련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FAQ</a:t>
            </a:r>
            <a:endParaRPr lang="ko-KR" altLang="en-US" sz="15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-96688" y="74120"/>
            <a:ext cx="9012663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부모참여활동 선호 및 참여의견조사</a:t>
            </a:r>
            <a:endParaRPr lang="en-US" altLang="ko-KR" sz="44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FF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7717155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7271170" y="8722982"/>
            <a:ext cx="447675" cy="365125"/>
          </a:xfrm>
        </p:spPr>
        <p:txBody>
          <a:bodyPr/>
          <a:lstStyle/>
          <a:p>
            <a:fld id="{BEC36F2B-4CC7-49A3-B5E6-136BC711333D}" type="slidenum">
              <a:rPr lang="ko-KR" altLang="en-US" sz="1000"/>
              <a:t>54</a:t>
            </a:fld>
            <a:endParaRPr lang="ko-KR" altLang="en-US" sz="1000" dirty="0"/>
          </a:p>
        </p:txBody>
      </p:sp>
      <p:sp>
        <p:nvSpPr>
          <p:cNvPr id="13" name="직사각형 12"/>
          <p:cNvSpPr/>
          <p:nvPr/>
        </p:nvSpPr>
        <p:spPr>
          <a:xfrm>
            <a:off x="0" y="1964088"/>
            <a:ext cx="7718845" cy="47541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</a:t>
            </a:r>
            <a:r>
              <a:rPr lang="ko-KR" altLang="en-US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활동이 연간 균형적으로 다양하게 운영되었는지 여부는 어떻게 확인하나요</a:t>
            </a:r>
            <a:r>
              <a:rPr lang="en-US" altLang="ko-KR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  <a:endParaRPr lang="ko-KR" altLang="en-US" b="1" spc="-15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579442" y="3068960"/>
            <a:ext cx="9612558" cy="220082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spc="-1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평정기간</a:t>
            </a:r>
            <a:r>
              <a:rPr lang="ko-KR" altLang="en-US" sz="24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동안 부모참여활동</a:t>
            </a:r>
            <a:r>
              <a:rPr lang="en-US" altLang="ko-KR" sz="24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24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부모교육</a:t>
            </a:r>
            <a:r>
              <a:rPr lang="en-US" altLang="ko-KR" sz="24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4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부모참여프로그램 등</a:t>
            </a:r>
            <a:r>
              <a:rPr lang="en-US" altLang="ko-KR" sz="24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24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의</a:t>
            </a:r>
            <a:endParaRPr lang="en-US" altLang="ko-KR" sz="2400" b="1" spc="-15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2400" b="1" u="sng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대상</a:t>
            </a:r>
            <a:r>
              <a:rPr lang="en-US" altLang="ko-KR" sz="2400" b="1" u="sng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400" b="1" u="sng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내용</a:t>
            </a:r>
            <a:r>
              <a:rPr lang="en-US" altLang="ko-KR" sz="2400" b="1" u="sng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400" b="1" u="sng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시기</a:t>
            </a:r>
            <a:r>
              <a:rPr lang="en-US" altLang="ko-KR" sz="2400" b="1" u="sng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400" b="1" u="sng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방법</a:t>
            </a:r>
            <a:r>
              <a:rPr lang="en-US" altLang="ko-KR" sz="2400" b="1" u="sng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400" b="1" u="sng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장소 등</a:t>
            </a:r>
            <a:r>
              <a:rPr lang="ko-KR" altLang="en-US" sz="2400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 </a:t>
            </a:r>
            <a:r>
              <a:rPr lang="ko-KR" altLang="en-US" sz="2400" b="1" spc="-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다양하게 계획되어 운영되는지 여부를</a:t>
            </a:r>
            <a:endParaRPr lang="en-US" altLang="ko-KR" sz="2400" b="1" spc="-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spc="-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별도의 서류 제출 없이  </a:t>
            </a:r>
            <a:r>
              <a:rPr lang="en-US" altLang="ko-KR" sz="2400" b="1" spc="-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‘</a:t>
            </a:r>
            <a:r>
              <a:rPr lang="ko-KR" altLang="en-US" sz="2400" b="1" spc="-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참여성</a:t>
            </a:r>
            <a:r>
              <a:rPr lang="en-US" altLang="ko-KR" sz="2400" b="1" spc="-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’ </a:t>
            </a:r>
            <a:r>
              <a:rPr lang="ko-KR" altLang="en-US" sz="2400" b="1" spc="-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관련 실적을 통해 확인합니다</a:t>
            </a:r>
            <a:r>
              <a:rPr lang="en-US" altLang="ko-KR" sz="2400" b="1" spc="-200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endParaRPr lang="ko-KR" altLang="en-US" sz="2400" spc="-200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760296" y="37073"/>
            <a:ext cx="372600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Ⅴ. 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운영관련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FAQ</a:t>
            </a:r>
            <a:endParaRPr lang="ko-KR" altLang="en-US" sz="15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-96687" y="74120"/>
            <a:ext cx="6912768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sz="3600" b="1" spc="120" dirty="0" err="1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부모참여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활동의 균형적 운영</a:t>
            </a:r>
            <a:endParaRPr lang="en-US" altLang="ko-KR" sz="44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FF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3828933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0" y="1196752"/>
            <a:ext cx="9144000" cy="918373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지역사회기관의 부모교육에 참여한 것도 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지역사회와의연계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및 협력활동으로 인정되나요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b="1" u="sng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부모교육 실적으로도 중복 인정가능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한가요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 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855640" y="2378776"/>
            <a:ext cx="9336360" cy="141026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네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400" b="1" spc="-100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가능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합니다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지역사회와의 연계 및 협력활동에서 제시한 </a:t>
            </a:r>
            <a:r>
              <a:rPr lang="ko-KR" altLang="en-US" b="1" spc="-100" dirty="0" err="1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확인방법의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증빙자료가 있다면 </a:t>
            </a:r>
            <a:endParaRPr lang="en-US" altLang="ko-KR" b="1" spc="-100" dirty="0">
              <a:solidFill>
                <a:schemeClr val="tx2">
                  <a:lumMod val="7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지역사회와의 연계 및 협력활동으로 인정되며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400" b="1" spc="-100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부모교육 실적으로도 중복 인정 가능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합니다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dirty="0"/>
          </a:p>
        </p:txBody>
      </p:sp>
      <p:sp>
        <p:nvSpPr>
          <p:cNvPr id="21" name="직사각형 20"/>
          <p:cNvSpPr/>
          <p:nvPr/>
        </p:nvSpPr>
        <p:spPr>
          <a:xfrm>
            <a:off x="0" y="4065967"/>
            <a:ext cx="9144000" cy="505023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지역사회 활동에 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부모가 </a:t>
            </a:r>
            <a:r>
              <a:rPr lang="en-US" altLang="ko-KR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2000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명만 참여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했습니다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 경우에도 인정 가능한가요</a:t>
            </a:r>
            <a:r>
              <a:rPr lang="en-US" altLang="ko-KR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?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151784" y="4838518"/>
            <a:ext cx="8040216" cy="183084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spc="-100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본 지표는 부모의 참여 인원수를 확인하지 않습니다</a:t>
            </a:r>
            <a:r>
              <a:rPr lang="en-US" altLang="ko-KR" sz="2400" b="1" spc="-100" dirty="0">
                <a:solidFill>
                  <a:schemeClr val="accent4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따라서 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명만 참여한 것도 인정됩니다</a:t>
            </a:r>
            <a:r>
              <a:rPr lang="en-US" altLang="ko-KR" b="1" spc="-100" dirty="0">
                <a:solidFill>
                  <a:schemeClr val="tx2">
                    <a:lumMod val="7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</a:t>
            </a:r>
            <a:r>
              <a:rPr lang="en-US" altLang="ko-KR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지역사회와의 연계 및 협력 활동에 대한 안내는 모든 부모에게 기회를 제공하며</a:t>
            </a:r>
            <a:r>
              <a:rPr lang="en-US" altLang="ko-KR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특정 부모에게만 참여기회를 제공하는 것은 바람직하지 않습니다</a:t>
            </a:r>
            <a:r>
              <a:rPr lang="en-US" altLang="ko-KR" b="1" dirty="0">
                <a:solidFill>
                  <a:schemeClr val="accent6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endParaRPr lang="ko-KR" altLang="en-US" b="1" dirty="0">
              <a:solidFill>
                <a:schemeClr val="accent6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96688" y="74120"/>
            <a:ext cx="7488831" cy="638788"/>
          </a:xfrm>
          <a:prstGeom prst="rect">
            <a:avLst/>
          </a:prstGeom>
          <a:noFill/>
          <a:scene3d>
            <a:camera prst="orthographicFront"/>
            <a:lightRig rig="flat" dir="t"/>
          </a:scene3d>
          <a:sp3d>
            <a:bevelT/>
          </a:sp3d>
        </p:spPr>
        <p:txBody>
          <a:bodyPr wrap="square" lIns="83969" tIns="41985" rIns="83969" bIns="41985">
            <a:spAutoFit/>
            <a:sp3d prstMaterial="softEdge"/>
          </a:bodyPr>
          <a:lstStyle/>
          <a:p>
            <a:pPr>
              <a:defRPr/>
            </a:pPr>
            <a:r>
              <a:rPr lang="en-US" altLang="ko-KR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  <a:r>
              <a:rPr lang="ko-KR" altLang="en-US" sz="3600" b="1" spc="120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지역사회와의 연계 및 협력활동</a:t>
            </a:r>
            <a:endParaRPr lang="en-US" altLang="ko-KR" sz="4400" b="1" spc="-100" dirty="0">
              <a:ln>
                <a:solidFill>
                  <a:srgbClr val="318CD7">
                    <a:alpha val="0"/>
                  </a:srgbClr>
                </a:solidFill>
              </a:ln>
              <a:solidFill>
                <a:srgbClr val="FFFF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760296" y="37073"/>
            <a:ext cx="3726006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Ⅴ.  </a:t>
            </a:r>
            <a:r>
              <a:rPr lang="ko-KR" altLang="en-US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열린어린이집 선정 운영관련 </a:t>
            </a:r>
            <a:r>
              <a:rPr lang="en-US" altLang="ko-KR" sz="1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FAQ</a:t>
            </a:r>
            <a:endParaRPr lang="ko-KR" altLang="en-US" sz="15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4577513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087240" y="2996955"/>
            <a:ext cx="8017520" cy="832687"/>
          </a:xfrm>
          <a:prstGeom prst="rect">
            <a:avLst/>
          </a:prstGeom>
          <a:noFill/>
          <a:effectLst/>
          <a:scene3d>
            <a:camera prst="orthographicFront"/>
            <a:lightRig rig="flat" dir="t"/>
          </a:scene3d>
          <a:sp3d>
            <a:bevelT/>
          </a:sp3d>
        </p:spPr>
        <p:txBody>
          <a:bodyPr lIns="83969" tIns="41985" rIns="83969" bIns="41985">
            <a:spAutoFit/>
            <a:sp3d prstMaterial="softEdge"/>
          </a:bodyPr>
          <a:lstStyle/>
          <a:p>
            <a:pPr algn="ctr">
              <a:lnSpc>
                <a:spcPct val="90000"/>
              </a:lnSpc>
              <a:defRPr/>
            </a:pPr>
            <a:r>
              <a:rPr lang="ko-KR" altLang="en-US" sz="5400" b="1" dirty="0">
                <a:ln>
                  <a:solidFill>
                    <a:srgbClr val="318CD7">
                      <a:alpha val="0"/>
                    </a:srgbClr>
                  </a:solidFill>
                </a:ln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감사합니다</a:t>
            </a:r>
            <a:endParaRPr lang="en-US" altLang="ko-KR" sz="5400" b="1" dirty="0">
              <a:ln>
                <a:solidFill>
                  <a:srgbClr val="318CD7">
                    <a:alpha val="0"/>
                  </a:srgbClr>
                </a:solidFill>
              </a:ln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816429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b="1" err="1" smtClean="0">
            <a:solidFill>
              <a:schemeClr val="tx2">
                <a:lumMod val="75000"/>
              </a:schemeClr>
            </a:solidFill>
            <a:latin typeface="나눔고딕" panose="020D0604000000000000" pitchFamily="50" charset="-127"/>
            <a:ea typeface="나눔고딕" panose="020D0604000000000000" pitchFamily="50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8225</TotalTime>
  <Words>5835</Words>
  <Application>Microsoft Office PowerPoint</Application>
  <PresentationFormat>와이드스크린</PresentationFormat>
  <Paragraphs>1008</Paragraphs>
  <Slides>56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56</vt:i4>
      </vt:variant>
    </vt:vector>
  </HeadingPairs>
  <TitlesOfParts>
    <vt:vector size="64" baseType="lpstr">
      <vt:lpstr>함초롬바탕</vt:lpstr>
      <vt:lpstr>Arial</vt:lpstr>
      <vt:lpstr>한컴바탕</vt:lpstr>
      <vt:lpstr>맑은 고딕</vt:lpstr>
      <vt:lpstr>나눔고딕 ExtraBold</vt:lpstr>
      <vt:lpstr>나눔고딕</vt:lpstr>
      <vt:lpstr>Office 테마</vt:lpstr>
      <vt:lpstr>디자인 사용자 지정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이선향</dc:creator>
  <cp:lastModifiedBy>user</cp:lastModifiedBy>
  <cp:revision>650</cp:revision>
  <cp:lastPrinted>2021-02-01T07:45:11Z</cp:lastPrinted>
  <dcterms:created xsi:type="dcterms:W3CDTF">2017-05-17T00:26:05Z</dcterms:created>
  <dcterms:modified xsi:type="dcterms:W3CDTF">2021-03-03T02:49:03Z</dcterms:modified>
</cp:coreProperties>
</file>